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Mardoto" charset="1" panose="00000500000000000000"/>
      <p:regular r:id="rId22"/>
    </p:embeddedFont>
    <p:embeddedFont>
      <p:font typeface="Inter" charset="1" panose="020B050203000000000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07804"/>
            <a:ext cx="11238967" cy="1295400"/>
          </a:xfrm>
          <a:prstGeom prst="rect">
            <a:avLst/>
          </a:prstGeom>
        </p:spPr>
        <p:txBody>
          <a:bodyPr anchor="t" rtlCol="false" tIns="0" lIns="0" bIns="0" rIns="0">
            <a:spAutoFit/>
          </a:bodyPr>
          <a:lstStyle/>
          <a:p>
            <a:pPr algn="ctr">
              <a:lnSpc>
                <a:spcPts val="10199"/>
              </a:lnSpc>
            </a:pPr>
            <a:r>
              <a:rPr lang="en-US" sz="8499">
                <a:solidFill>
                  <a:srgbClr val="8C52FF"/>
                </a:solidFill>
                <a:latin typeface="Mardoto"/>
                <a:ea typeface="Mardoto"/>
                <a:cs typeface="Mardoto"/>
                <a:sym typeface="Mardoto"/>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1190" t="0" r="-21190"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503637"/>
            <a:ext cx="7818239" cy="2457450"/>
          </a:xfrm>
          <a:prstGeom prst="rect">
            <a:avLst/>
          </a:prstGeom>
        </p:spPr>
        <p:txBody>
          <a:bodyPr anchor="t" rtlCol="false" tIns="0" lIns="0" bIns="0" rIns="0">
            <a:spAutoFit/>
          </a:bodyPr>
          <a:lstStyle/>
          <a:p>
            <a:pPr algn="ctr">
              <a:lnSpc>
                <a:spcPts val="6480"/>
              </a:lnSpc>
            </a:pPr>
            <a:r>
              <a:rPr lang="en-US" sz="5400">
                <a:solidFill>
                  <a:srgbClr val="FF66C4"/>
                </a:solidFill>
                <a:latin typeface="Mardoto"/>
                <a:ea typeface="Mardoto"/>
                <a:cs typeface="Mardoto"/>
                <a:sym typeface="Mardoto"/>
              </a:rPr>
              <a:t>Website Design and </a:t>
            </a:r>
          </a:p>
          <a:p>
            <a:pPr algn="ctr">
              <a:lnSpc>
                <a:spcPts val="6480"/>
              </a:lnSpc>
            </a:pPr>
            <a:r>
              <a:rPr lang="en-US" sz="5400">
                <a:solidFill>
                  <a:srgbClr val="FF66C4"/>
                </a:solidFill>
                <a:latin typeface="Mardoto"/>
                <a:ea typeface="Mardoto"/>
                <a:cs typeface="Mardoto"/>
                <a:sym typeface="Mardoto"/>
              </a:rPr>
              <a:t>Development </a:t>
            </a:r>
          </a:p>
          <a:p>
            <a:pPr algn="ctr">
              <a:lnSpc>
                <a:spcPts val="6480"/>
              </a:lnSpc>
            </a:pPr>
            <a:r>
              <a:rPr lang="en-US" sz="5400">
                <a:solidFill>
                  <a:srgbClr val="FF66C4"/>
                </a:solidFill>
                <a:latin typeface="Mardoto"/>
                <a:ea typeface="Mardoto"/>
                <a:cs typeface="Mardoto"/>
                <a:sym typeface="Mardoto"/>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08737"/>
            <a:ext cx="5863828" cy="1021334"/>
          </a:xfrm>
          <a:prstGeom prst="rect">
            <a:avLst/>
          </a:prstGeom>
        </p:spPr>
        <p:txBody>
          <a:bodyPr anchor="t" rtlCol="false" tIns="0" lIns="0" bIns="0" rIns="0">
            <a:spAutoFit/>
          </a:bodyPr>
          <a:lstStyle/>
          <a:p>
            <a:pPr algn="ctr">
              <a:lnSpc>
                <a:spcPts val="4104"/>
              </a:lnSpc>
            </a:pPr>
            <a:r>
              <a:rPr lang="en-US" sz="2565">
                <a:solidFill>
                  <a:srgbClr val="5CE1E6"/>
                </a:solidFill>
                <a:latin typeface="Mardoto"/>
                <a:ea typeface="Mardoto"/>
                <a:cs typeface="Mardoto"/>
                <a:sym typeface="Mardoto"/>
              </a:rPr>
              <a:t> Web Design &amp; Web Development </a:t>
            </a:r>
          </a:p>
          <a:p>
            <a:pPr algn="ctr">
              <a:lnSpc>
                <a:spcPts val="4160"/>
              </a:lnSpc>
            </a:pPr>
            <a:r>
              <a:rPr lang="en-US" sz="2600">
                <a:solidFill>
                  <a:srgbClr val="5CE1E6"/>
                </a:solidFill>
                <a:latin typeface="Mardoto"/>
                <a:ea typeface="Mardoto"/>
                <a:cs typeface="Mardoto"/>
                <a:sym typeface="Mardoto"/>
              </a:rPr>
              <a:t>Company in Bangalore, India</a:t>
            </a:r>
          </a:p>
        </p:txBody>
      </p:sp>
      <p:sp>
        <p:nvSpPr>
          <p:cNvPr name="TextBox 11" id="11"/>
          <p:cNvSpPr txBox="true"/>
          <p:nvPr/>
        </p:nvSpPr>
        <p:spPr>
          <a:xfrm rot="0">
            <a:off x="9889720" y="6482527"/>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Mardoto"/>
                <a:ea typeface="Mardoto"/>
                <a:cs typeface="Mardoto"/>
                <a:sym typeface="Mardoto"/>
              </a:rPr>
              <a:t>www.quorawebsolution.com</a:t>
            </a:r>
          </a:p>
          <a:p>
            <a:pPr algn="ctr">
              <a:lnSpc>
                <a:spcPts val="4160"/>
              </a:lnSpc>
            </a:pPr>
            <a:r>
              <a:rPr lang="en-US" sz="2600">
                <a:solidFill>
                  <a:srgbClr val="FFFFFF"/>
                </a:solidFill>
                <a:latin typeface="Mardoto"/>
                <a:ea typeface="Mardoto"/>
                <a:cs typeface="Mardoto"/>
                <a:sym typeface="Mardoto"/>
              </a:rPr>
              <a:t>+91 9986 056 909</a:t>
            </a:r>
          </a:p>
          <a:p>
            <a:pPr algn="ctr">
              <a:lnSpc>
                <a:spcPts val="4160"/>
              </a:lnSpc>
            </a:pPr>
            <a:r>
              <a:rPr lang="en-US" sz="2600">
                <a:solidFill>
                  <a:srgbClr val="FFFFFF"/>
                </a:solidFill>
                <a:latin typeface="Mardoto"/>
                <a:ea typeface="Mardoto"/>
                <a:cs typeface="Mardoto"/>
                <a:sym typeface="Mardoto"/>
              </a:rPr>
              <a:t>info@quorawebsolutions.com</a:t>
            </a:r>
          </a:p>
          <a:p>
            <a:pPr algn="ctr">
              <a:lnSpc>
                <a:spcPts val="4160"/>
              </a:lnSpc>
            </a:pPr>
          </a:p>
        </p:txBody>
      </p:sp>
      <p:sp>
        <p:nvSpPr>
          <p:cNvPr name="TextBox 12" id="12"/>
          <p:cNvSpPr txBox="true"/>
          <p:nvPr/>
        </p:nvSpPr>
        <p:spPr>
          <a:xfrm rot="0">
            <a:off x="11949261" y="8171010"/>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Mardoto"/>
                <a:ea typeface="Mardoto"/>
                <a:cs typeface="Mardoto"/>
                <a:sym typeface="Mardoto"/>
              </a:rPr>
              <a:t>24A, 1st Main Rd, Chandra Reddy </a:t>
            </a:r>
          </a:p>
          <a:p>
            <a:pPr algn="ctr">
              <a:lnSpc>
                <a:spcPts val="4160"/>
              </a:lnSpc>
            </a:pPr>
            <a:r>
              <a:rPr lang="en-US" sz="2600">
                <a:solidFill>
                  <a:srgbClr val="FFFFFF"/>
                </a:solidFill>
                <a:latin typeface="Mardoto"/>
                <a:ea typeface="Mardoto"/>
                <a:cs typeface="Mardoto"/>
                <a:sym typeface="Mardoto"/>
              </a:rPr>
              <a:t>Layout, Koramangala 4th Block, </a:t>
            </a:r>
          </a:p>
          <a:p>
            <a:pPr algn="ctr">
              <a:lnSpc>
                <a:spcPts val="4160"/>
              </a:lnSpc>
            </a:pPr>
            <a:r>
              <a:rPr lang="en-US" sz="2600">
                <a:solidFill>
                  <a:srgbClr val="FFFFFF"/>
                </a:solidFill>
                <a:latin typeface="Mardoto"/>
                <a:ea typeface="Mardoto"/>
                <a:cs typeface="Mardoto"/>
                <a:sym typeface="Mardoto"/>
              </a:rPr>
              <a:t>Koramangala, Bengaluru, </a:t>
            </a:r>
          </a:p>
          <a:p>
            <a:pPr algn="ctr">
              <a:lnSpc>
                <a:spcPts val="4160"/>
              </a:lnSpc>
            </a:pPr>
            <a:r>
              <a:rPr lang="en-US" sz="2600">
                <a:solidFill>
                  <a:srgbClr val="FFFFFF"/>
                </a:solidFill>
                <a:latin typeface="Mardoto"/>
                <a:ea typeface="Mardoto"/>
                <a:cs typeface="Mardoto"/>
                <a:sym typeface="Mardoto"/>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97453"/>
            <a:ext cx="18288000" cy="4687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Mardoto"/>
                <a:ea typeface="Mardoto"/>
                <a:cs typeface="Mardoto"/>
                <a:sym typeface="Mardoto"/>
              </a:rPr>
              <a:t>T</a:t>
            </a:r>
            <a:r>
              <a:rPr lang="en-US" sz="2600">
                <a:solidFill>
                  <a:srgbClr val="FFFFFF"/>
                </a:solidFill>
                <a:latin typeface="Mardoto"/>
                <a:ea typeface="Mardoto"/>
                <a:cs typeface="Mardoto"/>
                <a:sym typeface="Mardoto"/>
              </a:rPr>
              <a:t>o stay ahead of the curve, businesses need to partner with cutting-edge website design and development companies. These companies are not just building websites; they are crafting immersive digital experiences that captivate audiences, drive conversions, and shape the future of the internet.</a:t>
            </a:r>
          </a:p>
          <a:p>
            <a:pPr algn="ctr">
              <a:lnSpc>
                <a:spcPts val="4160"/>
              </a:lnSpc>
              <a:spcBef>
                <a:spcPct val="0"/>
              </a:spcBef>
            </a:pPr>
            <a:r>
              <a:rPr lang="en-US" sz="2600">
                <a:solidFill>
                  <a:srgbClr val="FFFFFF"/>
                </a:solidFill>
                <a:latin typeface="Mardoto"/>
                <a:ea typeface="Mardoto"/>
                <a:cs typeface="Mardoto"/>
                <a:sym typeface="Mardoto"/>
              </a:rPr>
              <a:t>What sets these companies apart?</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Innovation: They embrace new technologies and design trends, pushing the boundaries of what's possible on the web.</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Expertise: They have a deep understanding of user experience, search engine optimization (SEO), and digital marketing.</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Creativity: They approach every project with a fresh perspective, creating unique and visually stunning designs.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Adaptability: They can quickly adapt to changing trends and client needs.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Collaboration: They work closely with their clients to understand their vision and bring it to life.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14794"/>
            <a:ext cx="18288000" cy="57353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Mardoto"/>
                <a:ea typeface="Mardoto"/>
                <a:cs typeface="Mardoto"/>
                <a:sym typeface="Mardoto"/>
              </a:rPr>
              <a:t>Results-oriented: They focus on delivering measurable results, such as increased website traffic, higher conversion rates, and improved brand awareness.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Cust</a:t>
            </a:r>
            <a:r>
              <a:rPr lang="en-US" sz="2600">
                <a:solidFill>
                  <a:srgbClr val="FFFFFF"/>
                </a:solidFill>
                <a:latin typeface="Mardoto"/>
                <a:ea typeface="Mardoto"/>
                <a:cs typeface="Mardoto"/>
                <a:sym typeface="Mardoto"/>
              </a:rPr>
              <a:t>omer-centric: They put their clients' needs first, providing exceptional service and support throughout the entire project lifecycle.</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Website Design: Creating visually stunning and user-friendly websites that leave a lasting impression.</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Web Development: Building robust and scalable websites using the latest technologies.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E-commerce Development: Developing online stores that are optimized for sales and conversions.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Mobile App Development: Creating mobile apps that enhance user experience and drive engagement.</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Digital Marketing: Implementing effective digital marketing strategies to increase brand visibility and drive traffic.</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SEO: Optimizing websites to rank higher in search engine results.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61904"/>
            <a:ext cx="18288000" cy="52114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a:t>
            </a:r>
            <a:r>
              <a:rPr lang="en-US" sz="2600">
                <a:solidFill>
                  <a:srgbClr val="FFFFFF"/>
                </a:solidFill>
                <a:latin typeface="Mardoto"/>
                <a:ea typeface="Mardoto"/>
                <a:cs typeface="Mardoto"/>
                <a:sym typeface="Mardoto"/>
              </a:rPr>
              <a:t>ontent Marketing: Creating high-quality content to attract and retain customers.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Social Media Marketing: Leveraging social media platforms to build brand awareness and engage with audiences.</a:t>
            </a:r>
          </a:p>
          <a:p>
            <a:pPr algn="ctr">
              <a:lnSpc>
                <a:spcPts val="4160"/>
              </a:lnSpc>
              <a:spcBef>
                <a:spcPct val="0"/>
              </a:spcBef>
            </a:pPr>
            <a:r>
              <a:rPr lang="en-US" sz="2600">
                <a:solidFill>
                  <a:srgbClr val="FFFFFF"/>
                </a:solidFill>
                <a:latin typeface="Mardoto"/>
                <a:ea typeface="Mardoto"/>
                <a:cs typeface="Mardoto"/>
                <a:sym typeface="Mardoto"/>
              </a:rPr>
              <a:t>How to choose the right company:</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Define your goals: Clearly articulate your website's objectives, whether it's to generate leads, increase sales, or enhance brand awareness.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Research and shortlist: Identify companies with a strong track record in your industry or niche. Look for their portfolio, client testimonials, and case studies.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Communication and chemistry: Schedule initial consultations to assess their communication style, responsiveness, and ability to understand your vision.</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181701"/>
            <a:ext cx="18288000" cy="36398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Pricing and value: Obtain detailed qu</a:t>
            </a:r>
            <a:r>
              <a:rPr lang="en-US" sz="2600">
                <a:solidFill>
                  <a:srgbClr val="FFFFFF"/>
                </a:solidFill>
                <a:latin typeface="Mardoto"/>
                <a:ea typeface="Mardoto"/>
                <a:cs typeface="Mardoto"/>
                <a:sym typeface="Mardoto"/>
              </a:rPr>
              <a:t>otes, including project timelines and payment terms. Consider the overall value they offer, not just the cost.</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Technical expertise: Evaluate their knowledge of the latest web technologies, frameworks, and SEO best practices.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Design aesthetic: Review their design portfolio to see if their style aligns with your brand identity and target audience.</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Customer support: Inquire about their post-launch support, maintenance services, and responsiveness to issues.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Scalability: If you anticipate future growth, ensure they can accommodate your evolving needs.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8120104"/>
            <a:ext cx="18288000" cy="15443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Mardoto"/>
                <a:ea typeface="Mardoto"/>
                <a:cs typeface="Mardoto"/>
                <a:sym typeface="Mardoto"/>
              </a:rPr>
              <a:t>By partnering with a cutting-edge website design and development company, businesses can unl</a:t>
            </a:r>
            <a:r>
              <a:rPr lang="en-US" sz="2600">
                <a:solidFill>
                  <a:srgbClr val="FFFFFF"/>
                </a:solidFill>
                <a:latin typeface="Mardoto"/>
                <a:ea typeface="Mardoto"/>
                <a:cs typeface="Mardoto"/>
                <a:sym typeface="Mardoto"/>
              </a:rPr>
              <a:t>ock the full potential of the digital world. These companies are not just building websites; they are revolutionizing the way we interact with the internet.</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52580"/>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9630"/>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Visit Us - www.quorawebsolution.com</a:t>
            </a:r>
          </a:p>
          <a:p>
            <a:pPr algn="ctr">
              <a:lnSpc>
                <a:spcPts val="4160"/>
              </a:lnSpc>
            </a:pPr>
            <a:r>
              <a:rPr lang="en-US" sz="2600">
                <a:solidFill>
                  <a:srgbClr val="FFFFFF"/>
                </a:solidFill>
                <a:latin typeface="Inter"/>
                <a:ea typeface="Inter"/>
                <a:cs typeface="Inter"/>
                <a:sym typeface="Inter"/>
              </a:rPr>
              <a:t>Call Us - +91 9986 056 909</a:t>
            </a:r>
          </a:p>
          <a:p>
            <a:pPr algn="ctr">
              <a:lnSpc>
                <a:spcPts val="4160"/>
              </a:lnSpc>
            </a:pPr>
            <a:r>
              <a:rPr lang="en-US" sz="2600">
                <a:solidFill>
                  <a:srgbClr val="FFFFFF"/>
                </a:solidFill>
                <a:latin typeface="Inter"/>
                <a:ea typeface="Inter"/>
                <a:cs typeface="Inter"/>
                <a:sym typeface="Inter"/>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70262" t="0" r="-70262"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Inter"/>
                <a:ea typeface="Inter"/>
                <a:cs typeface="Inter"/>
                <a:sym typeface="Inter"/>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Inter"/>
                <a:ea typeface="Inter"/>
                <a:cs typeface="Inter"/>
                <a:sym typeface="Inter"/>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Inter"/>
                <a:ea typeface="Inter"/>
                <a:cs typeface="Inter"/>
                <a:sym typeface="Inter"/>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Inter"/>
                <a:ea typeface="Inter"/>
                <a:cs typeface="Inter"/>
                <a:sym typeface="Inter"/>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Inter"/>
                <a:ea typeface="Inter"/>
                <a:cs typeface="Inter"/>
                <a:sym typeface="Inter"/>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1385" y="238006"/>
            <a:ext cx="13604352" cy="6735587"/>
          </a:xfrm>
          <a:custGeom>
            <a:avLst/>
            <a:gdLst/>
            <a:ahLst/>
            <a:cxnLst/>
            <a:rect r="r" b="b" t="t" l="l"/>
            <a:pathLst>
              <a:path h="6735587" w="13604352">
                <a:moveTo>
                  <a:pt x="0" y="0"/>
                </a:moveTo>
                <a:lnTo>
                  <a:pt x="13604352" y="0"/>
                </a:lnTo>
                <a:lnTo>
                  <a:pt x="13604352" y="6735586"/>
                </a:lnTo>
                <a:lnTo>
                  <a:pt x="0" y="6735586"/>
                </a:lnTo>
                <a:lnTo>
                  <a:pt x="0" y="0"/>
                </a:lnTo>
                <a:close/>
              </a:path>
            </a:pathLst>
          </a:custGeom>
          <a:blipFill>
            <a:blip r:embed="rId2"/>
            <a:stretch>
              <a:fillRect l="0" t="-4305" r="0" b="-1164"/>
            </a:stretch>
          </a:blipFill>
        </p:spPr>
      </p:sp>
      <p:sp>
        <p:nvSpPr>
          <p:cNvPr name="TextBox 3" id="3"/>
          <p:cNvSpPr txBox="true"/>
          <p:nvPr/>
        </p:nvSpPr>
        <p:spPr>
          <a:xfrm rot="0">
            <a:off x="0" y="8957628"/>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Mardoto"/>
                <a:ea typeface="Mardoto"/>
                <a:cs typeface="Mardoto"/>
                <a:sym typeface="Mardoto"/>
              </a:rPr>
              <a:t>Unleashing Digital Potential: Partnering with Top-Tier Website Design and Development Experts</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13421" y="348220"/>
            <a:ext cx="13596707" cy="6840273"/>
          </a:xfrm>
          <a:custGeom>
            <a:avLst/>
            <a:gdLst/>
            <a:ahLst/>
            <a:cxnLst/>
            <a:rect r="r" b="b" t="t" l="l"/>
            <a:pathLst>
              <a:path h="6840273" w="13596707">
                <a:moveTo>
                  <a:pt x="0" y="0"/>
                </a:moveTo>
                <a:lnTo>
                  <a:pt x="13596707" y="0"/>
                </a:lnTo>
                <a:lnTo>
                  <a:pt x="13596707" y="6840273"/>
                </a:lnTo>
                <a:lnTo>
                  <a:pt x="0" y="6840273"/>
                </a:lnTo>
                <a:lnTo>
                  <a:pt x="0" y="0"/>
                </a:lnTo>
                <a:close/>
              </a:path>
            </a:pathLst>
          </a:custGeom>
          <a:blipFill>
            <a:blip r:embed="rId2"/>
            <a:stretch>
              <a:fillRect l="0" t="-14869" r="0" b="-12549"/>
            </a:stretch>
          </a:blipFill>
        </p:spPr>
      </p:sp>
      <p:sp>
        <p:nvSpPr>
          <p:cNvPr name="TextBox 3" id="3"/>
          <p:cNvSpPr txBox="true"/>
          <p:nvPr/>
        </p:nvSpPr>
        <p:spPr>
          <a:xfrm rot="0">
            <a:off x="0" y="8742680"/>
            <a:ext cx="18288000" cy="15443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Mardoto"/>
                <a:ea typeface="Mardoto"/>
                <a:cs typeface="Mardoto"/>
                <a:sym typeface="Mardoto"/>
              </a:rPr>
              <a:t>In today's digital age, a strong online presence is essential for businesses. </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84876" y="268816"/>
            <a:ext cx="13706687" cy="6311509"/>
          </a:xfrm>
          <a:custGeom>
            <a:avLst/>
            <a:gdLst/>
            <a:ahLst/>
            <a:cxnLst/>
            <a:rect r="r" b="b" t="t" l="l"/>
            <a:pathLst>
              <a:path h="6311509" w="13706687">
                <a:moveTo>
                  <a:pt x="0" y="0"/>
                </a:moveTo>
                <a:lnTo>
                  <a:pt x="13706687" y="0"/>
                </a:lnTo>
                <a:lnTo>
                  <a:pt x="13706687" y="6311510"/>
                </a:lnTo>
                <a:lnTo>
                  <a:pt x="0" y="6311510"/>
                </a:lnTo>
                <a:lnTo>
                  <a:pt x="0" y="0"/>
                </a:lnTo>
                <a:close/>
              </a:path>
            </a:pathLst>
          </a:custGeom>
          <a:blipFill>
            <a:blip r:embed="rId2"/>
            <a:stretch>
              <a:fillRect l="0" t="-88311" r="0" b="-92501"/>
            </a:stretch>
          </a:blipFill>
        </p:spPr>
      </p:sp>
      <p:sp>
        <p:nvSpPr>
          <p:cNvPr name="TextBox 3" id="3"/>
          <p:cNvSpPr txBox="true"/>
          <p:nvPr/>
        </p:nvSpPr>
        <p:spPr>
          <a:xfrm rot="0">
            <a:off x="0" y="8761730"/>
            <a:ext cx="18288000" cy="10204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Mardoto"/>
                <a:ea typeface="Mardoto"/>
                <a:cs typeface="Mardoto"/>
                <a:sym typeface="Mardoto"/>
              </a:rPr>
              <a:t>A well-designed and developed website can significantly impact your brand's visibility, customer engagement, and overall success.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35715" y="324630"/>
            <a:ext cx="13431455" cy="6517223"/>
          </a:xfrm>
          <a:custGeom>
            <a:avLst/>
            <a:gdLst/>
            <a:ahLst/>
            <a:cxnLst/>
            <a:rect r="r" b="b" t="t" l="l"/>
            <a:pathLst>
              <a:path h="6517223" w="13431455">
                <a:moveTo>
                  <a:pt x="0" y="0"/>
                </a:moveTo>
                <a:lnTo>
                  <a:pt x="13431455" y="0"/>
                </a:lnTo>
                <a:lnTo>
                  <a:pt x="13431455" y="6517223"/>
                </a:lnTo>
                <a:lnTo>
                  <a:pt x="0" y="6517223"/>
                </a:lnTo>
                <a:lnTo>
                  <a:pt x="0" y="0"/>
                </a:lnTo>
                <a:close/>
              </a:path>
            </a:pathLst>
          </a:custGeom>
          <a:blipFill>
            <a:blip r:embed="rId2"/>
            <a:stretch>
              <a:fillRect l="0" t="-36417" r="0" b="-20997"/>
            </a:stretch>
          </a:blipFill>
        </p:spPr>
      </p:sp>
      <p:sp>
        <p:nvSpPr>
          <p:cNvPr name="TextBox 3" id="3"/>
          <p:cNvSpPr txBox="true"/>
          <p:nvPr/>
        </p:nvSpPr>
        <p:spPr>
          <a:xfrm rot="0">
            <a:off x="0" y="9153525"/>
            <a:ext cx="18288000" cy="4965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Mardoto"/>
                <a:ea typeface="Mardoto"/>
                <a:cs typeface="Mardoto"/>
                <a:sym typeface="Mardoto"/>
              </a:rPr>
              <a:t>To achieve this, partnering with a top-tier website design and development company is crucial.</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56124"/>
            <a:ext cx="18288000" cy="5735320"/>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Mardoto"/>
                <a:ea typeface="Mardoto"/>
                <a:cs typeface="Mardoto"/>
                <a:sym typeface="Mardoto"/>
              </a:rPr>
              <a:t>Expert guidance: These companies employ skilled professionals who understand the latest web technologies and design trends.</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Customized Solutions: They tailor their services to meet your specific business needs and goals.</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Search Engine Optimization (SEO): They optimize your website to rank higher in search engine results, driving more organic traffic.</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Responsive Design: They ensure your website looks great and functions seamlessly on all devices.</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User-Friendly Interface: They create intuitive and user-friendly websites that provide a seamless experience.</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Security: They prioritize website security to protect your data and prevent cyber threats.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Maintenance and Support: They offer ongoing maintenance and support to keep your website up-to-date and running smoothly.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12338"/>
            <a:ext cx="18288000" cy="57353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Mardoto"/>
                <a:ea typeface="Mardoto"/>
                <a:cs typeface="Mardoto"/>
                <a:sym typeface="Mardoto"/>
              </a:rPr>
              <a:t>Choosing a website design and development company:</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Portfolio: Review their previous work.</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Experience: Consider their experience in your industry.</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Communication: Choose a company that is easy to work with.</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Pricing: Get quotes from multiple companies.</a:t>
            </a:r>
          </a:p>
          <a:p>
            <a:pPr algn="ctr" marL="561341" indent="-280670" lvl="1">
              <a:lnSpc>
                <a:spcPts val="4160"/>
              </a:lnSpc>
              <a:buFont typeface="Arial"/>
              <a:buChar char="•"/>
            </a:pPr>
            <a:r>
              <a:rPr lang="en-US" sz="2600">
                <a:solidFill>
                  <a:srgbClr val="FFFFFF"/>
                </a:solidFill>
                <a:latin typeface="Mardoto"/>
                <a:ea typeface="Mardoto"/>
                <a:cs typeface="Mardoto"/>
                <a:sym typeface="Mardoto"/>
              </a:rPr>
              <a:t>Reviews: Read reviews from past clients.</a:t>
            </a:r>
          </a:p>
          <a:p>
            <a:pPr algn="ctr">
              <a:lnSpc>
                <a:spcPts val="4160"/>
              </a:lnSpc>
              <a:spcBef>
                <a:spcPct val="0"/>
              </a:spcBef>
            </a:pPr>
            <a:r>
              <a:rPr lang="en-US" sz="2600">
                <a:solidFill>
                  <a:srgbClr val="FFFFFF"/>
                </a:solidFill>
                <a:latin typeface="Mardoto"/>
                <a:ea typeface="Mardoto"/>
                <a:cs typeface="Mardoto"/>
                <a:sym typeface="Mardoto"/>
              </a:rPr>
              <a:t>C</a:t>
            </a:r>
            <a:r>
              <a:rPr lang="en-US" sz="2600">
                <a:solidFill>
                  <a:srgbClr val="FFFFFF"/>
                </a:solidFill>
                <a:latin typeface="Mardoto"/>
                <a:ea typeface="Mardoto"/>
                <a:cs typeface="Mardoto"/>
                <a:sym typeface="Mardoto"/>
              </a:rPr>
              <a:t>onclusion</a:t>
            </a:r>
          </a:p>
          <a:p>
            <a:pPr algn="ctr">
              <a:lnSpc>
                <a:spcPts val="4160"/>
              </a:lnSpc>
              <a:spcBef>
                <a:spcPct val="0"/>
              </a:spcBef>
            </a:pPr>
            <a:r>
              <a:rPr lang="en-US" sz="2600">
                <a:solidFill>
                  <a:srgbClr val="FFFFFF"/>
                </a:solidFill>
                <a:latin typeface="Mardoto"/>
                <a:ea typeface="Mardoto"/>
                <a:cs typeface="Mardoto"/>
                <a:sym typeface="Mardoto"/>
              </a:rPr>
              <a:t>Partner with a top-tier company to maximize your online presence. A well-crafted website can attract new customers, enhance brand reputation, and drive business growth.</a:t>
            </a:r>
          </a:p>
          <a:p>
            <a:pPr algn="ctr">
              <a:lnSpc>
                <a:spcPts val="4160"/>
              </a:lnSpc>
              <a:spcBef>
                <a:spcPct val="0"/>
              </a:spcBef>
            </a:pPr>
            <a:r>
              <a:rPr lang="en-US" sz="2600">
                <a:solidFill>
                  <a:srgbClr val="FFFFFF"/>
                </a:solidFill>
                <a:latin typeface="Mardoto"/>
                <a:ea typeface="Mardoto"/>
                <a:cs typeface="Mardoto"/>
                <a:sym typeface="Mardoto"/>
              </a:rPr>
              <a:t>A well-designed website can help you:</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06558"/>
            <a:ext cx="18288000" cy="625919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Attract new cust</a:t>
            </a:r>
            <a:r>
              <a:rPr lang="en-US" sz="2600">
                <a:solidFill>
                  <a:srgbClr val="FFFFFF"/>
                </a:solidFill>
                <a:latin typeface="Mardoto"/>
                <a:ea typeface="Mardoto"/>
                <a:cs typeface="Mardoto"/>
                <a:sym typeface="Mardoto"/>
              </a:rPr>
              <a:t>omers: A visually appealing and user-friendly website can capture the attention of potential customers and encourage them to learn more about your business.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Enhance brand reputation: A professional website can help you establish credibility and trust with your target audience.</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Drive business growth: A well-optimized website can help you generate more leads and sales.</a:t>
            </a:r>
          </a:p>
          <a:p>
            <a:pPr algn="ctr">
              <a:lnSpc>
                <a:spcPts val="4160"/>
              </a:lnSpc>
              <a:spcBef>
                <a:spcPct val="0"/>
              </a:spcBef>
            </a:pPr>
            <a:r>
              <a:rPr lang="en-US" sz="2600">
                <a:solidFill>
                  <a:srgbClr val="FFFFFF"/>
                </a:solidFill>
                <a:latin typeface="Mardoto"/>
                <a:ea typeface="Mardoto"/>
                <a:cs typeface="Mardoto"/>
                <a:sym typeface="Mardoto"/>
              </a:rPr>
              <a:t>When choosing a website design and development company, consider the following factors: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Experience and expertise: Look for a company with a proven track record of success.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Portfolio: See their work.</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Communication: Choose a company that is easy to communicate with and responsive to your needs.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Pricing: Get quotes from multiple companies and compare their pricing structures.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Reviews and testimonials: Read reviews and testimonials from past clients to gauge their satisfaction.</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47887"/>
            <a:ext cx="18288000" cy="36398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SEO expertise: Inquire ab</a:t>
            </a:r>
            <a:r>
              <a:rPr lang="en-US" sz="2600">
                <a:solidFill>
                  <a:srgbClr val="FFFFFF"/>
                </a:solidFill>
                <a:latin typeface="Mardoto"/>
                <a:ea typeface="Mardoto"/>
                <a:cs typeface="Mardoto"/>
                <a:sym typeface="Mardoto"/>
              </a:rPr>
              <a:t>out their SEO strategies and track record in improving website rankings.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Responsive design: Ensure they prioritize responsive design to cater to various devices.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Security measures: Ask about their security protocols and how they protect your website from vulnerabilities.</a:t>
            </a:r>
          </a:p>
          <a:p>
            <a:pPr algn="ctr" marL="561341" indent="-280670" lvl="1">
              <a:lnSpc>
                <a:spcPts val="4160"/>
              </a:lnSpc>
              <a:spcBef>
                <a:spcPct val="0"/>
              </a:spcBef>
              <a:buFont typeface="Arial"/>
              <a:buChar char="•"/>
            </a:pPr>
            <a:r>
              <a:rPr lang="en-US" sz="2600">
                <a:solidFill>
                  <a:srgbClr val="FFFFFF"/>
                </a:solidFill>
                <a:latin typeface="Mardoto"/>
                <a:ea typeface="Mardoto"/>
                <a:cs typeface="Mardoto"/>
                <a:sym typeface="Mardoto"/>
              </a:rPr>
              <a:t>Maintenance and support: Inquire about their post-launch support services and maintenance plans.</a:t>
            </a:r>
          </a:p>
          <a:p>
            <a:pPr algn="ctr">
              <a:lnSpc>
                <a:spcPts val="4160"/>
              </a:lnSpc>
              <a:spcBef>
                <a:spcPct val="0"/>
              </a:spcBef>
            </a:pPr>
            <a:r>
              <a:rPr lang="en-US" sz="2600">
                <a:solidFill>
                  <a:srgbClr val="FFFFFF"/>
                </a:solidFill>
                <a:latin typeface="Mardoto"/>
                <a:ea typeface="Mardoto"/>
                <a:cs typeface="Mardoto"/>
                <a:sym typeface="Mardoto"/>
              </a:rPr>
              <a:t>By carefully considering these factors, you can find a website design and development company that will help you achieve your online goals.</a:t>
            </a:r>
          </a:p>
        </p:txBody>
      </p:sp>
      <p:sp>
        <p:nvSpPr>
          <p:cNvPr name="TextBox 3" id="3"/>
          <p:cNvSpPr txBox="true"/>
          <p:nvPr/>
        </p:nvSpPr>
        <p:spPr>
          <a:xfrm rot="0">
            <a:off x="0" y="7981197"/>
            <a:ext cx="18288000" cy="2068195"/>
          </a:xfrm>
          <a:prstGeom prst="rect">
            <a:avLst/>
          </a:prstGeom>
        </p:spPr>
        <p:txBody>
          <a:bodyPr anchor="t" rtlCol="false" tIns="0" lIns="0" bIns="0" rIns="0">
            <a:spAutoFit/>
          </a:bodyPr>
          <a:lstStyle/>
          <a:p>
            <a:pPr algn="ctr">
              <a:lnSpc>
                <a:spcPts val="4160"/>
              </a:lnSpc>
            </a:pPr>
            <a:r>
              <a:rPr lang="en-US" sz="2600">
                <a:solidFill>
                  <a:srgbClr val="FFFFFF"/>
                </a:solidFill>
                <a:latin typeface="Mardoto"/>
                <a:ea typeface="Mardoto"/>
                <a:cs typeface="Mardoto"/>
                <a:sym typeface="Mardoto"/>
              </a:rPr>
              <a:t>Revolutionizing the Web: The Cutting-Edge Companies Shaping the Digital Future</a:t>
            </a:r>
          </a:p>
          <a:p>
            <a:pPr algn="ctr">
              <a:lnSpc>
                <a:spcPts val="4160"/>
              </a:lnSpc>
              <a:spcBef>
                <a:spcPct val="0"/>
              </a:spcBef>
            </a:pPr>
            <a:r>
              <a:rPr lang="en-US" sz="2600">
                <a:solidFill>
                  <a:srgbClr val="FFFFFF"/>
                </a:solidFill>
                <a:latin typeface="Mardoto"/>
                <a:ea typeface="Mardoto"/>
                <a:cs typeface="Mardoto"/>
                <a:sym typeface="Mardoto"/>
              </a:rPr>
              <a:t>In today's fast-paced digital world, the web is constantly evolving. New technologies, design trends, and user experiences are emerging at an unprecedented rate. </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Inter"/>
                <a:ea typeface="Inter"/>
                <a:cs typeface="Inter"/>
                <a:sym typeface="Inter"/>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DAGVt1Kwhc8</dc:identifier>
  <dcterms:modified xsi:type="dcterms:W3CDTF">2011-08-01T06:04:30Z</dcterms:modified>
  <cp:revision>1</cp:revision>
  <dc:title>Unleashing Digital Potential: Partnering with Top-Tier Website Design and Development Experts</dc:title>
</cp:coreProperties>
</file>