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8288000" cy="10287000"/>
  <p:notesSz cx="6858000" cy="9144000"/>
  <p:embeddedFontLst>
    <p:embeddedFont>
      <p:font typeface="Canva Sans Bold" panose="020B0604020202020204" charset="0"/>
      <p:regular r:id="rId10"/>
    </p:embeddedFont>
    <p:embeddedFont>
      <p:font typeface="Josefin Sans" pitchFamily="2" charset="0"/>
      <p:regular r:id="rId11"/>
    </p:embeddedFont>
    <p:embeddedFont>
      <p:font typeface="Josefin Sans Bold" pitchFamily="2" charset="0"/>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1" d="100"/>
          <a:sy n="31" d="100"/>
        </p:scale>
        <p:origin x="78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hyperlink" Target="https://www.simpletankservices.com/soil-remediation-new-jersey/" TargetMode="External"/><Relationship Id="rId3" Type="http://schemas.openxmlformats.org/officeDocument/2006/relationships/image" Target="../media/image10.jpeg"/><Relationship Id="rId7" Type="http://schemas.openxmlformats.org/officeDocument/2006/relationships/image" Target="../media/image13.sv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15.png"/><Relationship Id="rId7" Type="http://schemas.openxmlformats.org/officeDocument/2006/relationships/image" Target="../media/image16.sv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2.jpe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hyperlink" Target="https://www.simpletankservices.com/soil-remediation-new-jersey/" TargetMode="External"/><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5.jpeg"/><Relationship Id="rId7" Type="http://schemas.openxmlformats.org/officeDocument/2006/relationships/image" Target="../media/image28.sv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27.svg"/><Relationship Id="rId4" Type="http://schemas.openxmlformats.org/officeDocument/2006/relationships/image" Target="../media/image2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8139" y="2558279"/>
            <a:ext cx="13566897" cy="5365550"/>
            <a:chOff x="0" y="0"/>
            <a:chExt cx="3573175" cy="1413149"/>
          </a:xfrm>
        </p:grpSpPr>
        <p:sp>
          <p:nvSpPr>
            <p:cNvPr id="3" name="Freeform 3"/>
            <p:cNvSpPr/>
            <p:nvPr/>
          </p:nvSpPr>
          <p:spPr>
            <a:xfrm>
              <a:off x="0" y="0"/>
              <a:ext cx="3573175" cy="1413149"/>
            </a:xfrm>
            <a:custGeom>
              <a:avLst/>
              <a:gdLst/>
              <a:ahLst/>
              <a:cxnLst/>
              <a:rect l="l" t="t" r="r" b="b"/>
              <a:pathLst>
                <a:path w="3573175" h="1413149">
                  <a:moveTo>
                    <a:pt x="0" y="0"/>
                  </a:moveTo>
                  <a:lnTo>
                    <a:pt x="3573175" y="0"/>
                  </a:lnTo>
                  <a:lnTo>
                    <a:pt x="3573175" y="1413149"/>
                  </a:lnTo>
                  <a:lnTo>
                    <a:pt x="0" y="1413149"/>
                  </a:lnTo>
                  <a:close/>
                </a:path>
              </a:pathLst>
            </a:custGeom>
            <a:solidFill>
              <a:srgbClr val="DFE2E4">
                <a:alpha val="45882"/>
              </a:srgbClr>
            </a:solidFill>
          </p:spPr>
          <p:txBody>
            <a:bodyPr/>
            <a:lstStyle/>
            <a:p>
              <a:endParaRPr lang="en-IN"/>
            </a:p>
          </p:txBody>
        </p:sp>
        <p:sp>
          <p:nvSpPr>
            <p:cNvPr id="4" name="TextBox 4"/>
            <p:cNvSpPr txBox="1"/>
            <p:nvPr/>
          </p:nvSpPr>
          <p:spPr>
            <a:xfrm>
              <a:off x="0" y="-38100"/>
              <a:ext cx="3573175" cy="1451249"/>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1422286" y="4796978"/>
            <a:ext cx="6206316" cy="6872487"/>
            <a:chOff x="0" y="0"/>
            <a:chExt cx="635000" cy="703159"/>
          </a:xfrm>
        </p:grpSpPr>
        <p:sp>
          <p:nvSpPr>
            <p:cNvPr id="6" name="Freeform 6"/>
            <p:cNvSpPr/>
            <p:nvPr/>
          </p:nvSpPr>
          <p:spPr>
            <a:xfrm>
              <a:off x="0" y="0"/>
              <a:ext cx="635000" cy="686152"/>
            </a:xfrm>
            <a:custGeom>
              <a:avLst/>
              <a:gdLst/>
              <a:ahLst/>
              <a:cxnLst/>
              <a:rect l="l" t="t" r="r" b="b"/>
              <a:pathLst>
                <a:path w="635000" h="686152">
                  <a:moveTo>
                    <a:pt x="635000" y="97455"/>
                  </a:moveTo>
                  <a:lnTo>
                    <a:pt x="635000" y="491404"/>
                  </a:lnTo>
                  <a:cubicBezTo>
                    <a:pt x="635000" y="549876"/>
                    <a:pt x="598321" y="602064"/>
                    <a:pt x="543306" y="621869"/>
                  </a:cubicBezTo>
                  <a:lnTo>
                    <a:pt x="409194" y="670149"/>
                  </a:lnTo>
                  <a:cubicBezTo>
                    <a:pt x="349927" y="691486"/>
                    <a:pt x="285073" y="691486"/>
                    <a:pt x="225806" y="670149"/>
                  </a:cubicBezTo>
                  <a:lnTo>
                    <a:pt x="91694" y="621869"/>
                  </a:lnTo>
                  <a:cubicBezTo>
                    <a:pt x="36679" y="602064"/>
                    <a:pt x="0" y="549876"/>
                    <a:pt x="0" y="491404"/>
                  </a:cubicBezTo>
                  <a:lnTo>
                    <a:pt x="0" y="97455"/>
                  </a:lnTo>
                  <a:cubicBezTo>
                    <a:pt x="0" y="71608"/>
                    <a:pt x="10268" y="46820"/>
                    <a:pt x="28544" y="28544"/>
                  </a:cubicBezTo>
                  <a:cubicBezTo>
                    <a:pt x="46820" y="10268"/>
                    <a:pt x="71608" y="0"/>
                    <a:pt x="97455" y="0"/>
                  </a:cubicBezTo>
                  <a:lnTo>
                    <a:pt x="537545" y="0"/>
                  </a:lnTo>
                  <a:cubicBezTo>
                    <a:pt x="563392" y="0"/>
                    <a:pt x="588180" y="10268"/>
                    <a:pt x="606456" y="28544"/>
                  </a:cubicBezTo>
                  <a:cubicBezTo>
                    <a:pt x="624732" y="46820"/>
                    <a:pt x="635000" y="71608"/>
                    <a:pt x="635000" y="97455"/>
                  </a:cubicBezTo>
                  <a:close/>
                </a:path>
              </a:pathLst>
            </a:custGeom>
            <a:solidFill>
              <a:srgbClr val="175C93"/>
            </a:solidFill>
          </p:spPr>
          <p:txBody>
            <a:bodyPr/>
            <a:lstStyle/>
            <a:p>
              <a:endParaRPr lang="en-IN"/>
            </a:p>
          </p:txBody>
        </p:sp>
      </p:grpSp>
      <p:grpSp>
        <p:nvGrpSpPr>
          <p:cNvPr id="7" name="Group 7"/>
          <p:cNvGrpSpPr/>
          <p:nvPr/>
        </p:nvGrpSpPr>
        <p:grpSpPr>
          <a:xfrm>
            <a:off x="11648090" y="-1154296"/>
            <a:ext cx="5868705" cy="6649850"/>
            <a:chOff x="0" y="0"/>
            <a:chExt cx="620561" cy="703159"/>
          </a:xfrm>
        </p:grpSpPr>
        <p:sp>
          <p:nvSpPr>
            <p:cNvPr id="8" name="Freeform 8"/>
            <p:cNvSpPr/>
            <p:nvPr/>
          </p:nvSpPr>
          <p:spPr>
            <a:xfrm>
              <a:off x="0" y="0"/>
              <a:ext cx="620561" cy="684780"/>
            </a:xfrm>
            <a:custGeom>
              <a:avLst/>
              <a:gdLst/>
              <a:ahLst/>
              <a:cxnLst/>
              <a:rect l="l" t="t" r="r" b="b"/>
              <a:pathLst>
                <a:path w="620561" h="684780">
                  <a:moveTo>
                    <a:pt x="620561" y="103061"/>
                  </a:moveTo>
                  <a:lnTo>
                    <a:pt x="620561" y="485798"/>
                  </a:lnTo>
                  <a:cubicBezTo>
                    <a:pt x="620561" y="547721"/>
                    <a:pt x="581958" y="603080"/>
                    <a:pt x="523852" y="624484"/>
                  </a:cubicBezTo>
                  <a:lnTo>
                    <a:pt x="406989" y="667534"/>
                  </a:lnTo>
                  <a:cubicBezTo>
                    <a:pt x="344567" y="690529"/>
                    <a:pt x="275994" y="690529"/>
                    <a:pt x="213572" y="667534"/>
                  </a:cubicBezTo>
                  <a:lnTo>
                    <a:pt x="96708" y="624484"/>
                  </a:lnTo>
                  <a:cubicBezTo>
                    <a:pt x="38602" y="603080"/>
                    <a:pt x="0" y="547721"/>
                    <a:pt x="0" y="485798"/>
                  </a:cubicBezTo>
                  <a:lnTo>
                    <a:pt x="0" y="103061"/>
                  </a:lnTo>
                  <a:cubicBezTo>
                    <a:pt x="0" y="46142"/>
                    <a:pt x="46142" y="0"/>
                    <a:pt x="103061" y="0"/>
                  </a:cubicBezTo>
                  <a:lnTo>
                    <a:pt x="517499" y="0"/>
                  </a:lnTo>
                  <a:cubicBezTo>
                    <a:pt x="574418" y="0"/>
                    <a:pt x="620561" y="46142"/>
                    <a:pt x="620561" y="103061"/>
                  </a:cubicBezTo>
                  <a:close/>
                </a:path>
              </a:pathLst>
            </a:custGeom>
            <a:solidFill>
              <a:srgbClr val="70DA44"/>
            </a:solidFill>
          </p:spPr>
          <p:txBody>
            <a:bodyPr/>
            <a:lstStyle/>
            <a:p>
              <a:endParaRPr lang="en-IN"/>
            </a:p>
          </p:txBody>
        </p:sp>
      </p:grpSp>
      <p:grpSp>
        <p:nvGrpSpPr>
          <p:cNvPr id="9" name="Group 9"/>
          <p:cNvGrpSpPr/>
          <p:nvPr/>
        </p:nvGrpSpPr>
        <p:grpSpPr>
          <a:xfrm>
            <a:off x="1114922" y="8617311"/>
            <a:ext cx="6959780" cy="859935"/>
            <a:chOff x="0" y="0"/>
            <a:chExt cx="1850935" cy="228697"/>
          </a:xfrm>
        </p:grpSpPr>
        <p:sp>
          <p:nvSpPr>
            <p:cNvPr id="10" name="Freeform 10"/>
            <p:cNvSpPr/>
            <p:nvPr/>
          </p:nvSpPr>
          <p:spPr>
            <a:xfrm>
              <a:off x="0" y="0"/>
              <a:ext cx="1850935" cy="228697"/>
            </a:xfrm>
            <a:custGeom>
              <a:avLst/>
              <a:gdLst/>
              <a:ahLst/>
              <a:cxnLst/>
              <a:rect l="l" t="t" r="r" b="b"/>
              <a:pathLst>
                <a:path w="1850935" h="228697">
                  <a:moveTo>
                    <a:pt x="111238" y="0"/>
                  </a:moveTo>
                  <a:lnTo>
                    <a:pt x="1739697" y="0"/>
                  </a:lnTo>
                  <a:cubicBezTo>
                    <a:pt x="1801132" y="0"/>
                    <a:pt x="1850935" y="49803"/>
                    <a:pt x="1850935" y="111238"/>
                  </a:cubicBezTo>
                  <a:lnTo>
                    <a:pt x="1850935" y="117459"/>
                  </a:lnTo>
                  <a:cubicBezTo>
                    <a:pt x="1850935" y="178895"/>
                    <a:pt x="1801132" y="228697"/>
                    <a:pt x="1739697" y="228697"/>
                  </a:cubicBezTo>
                  <a:lnTo>
                    <a:pt x="111238" y="228697"/>
                  </a:lnTo>
                  <a:cubicBezTo>
                    <a:pt x="49803" y="228697"/>
                    <a:pt x="0" y="178895"/>
                    <a:pt x="0" y="117459"/>
                  </a:cubicBezTo>
                  <a:lnTo>
                    <a:pt x="0" y="111238"/>
                  </a:lnTo>
                  <a:cubicBezTo>
                    <a:pt x="0" y="49803"/>
                    <a:pt x="49803" y="0"/>
                    <a:pt x="111238" y="0"/>
                  </a:cubicBezTo>
                  <a:close/>
                </a:path>
              </a:pathLst>
            </a:custGeom>
            <a:solidFill>
              <a:srgbClr val="70DA44"/>
            </a:solidFill>
          </p:spPr>
          <p:txBody>
            <a:bodyPr/>
            <a:lstStyle/>
            <a:p>
              <a:endParaRPr lang="en-IN"/>
            </a:p>
          </p:txBody>
        </p:sp>
        <p:sp>
          <p:nvSpPr>
            <p:cNvPr id="11" name="TextBox 11"/>
            <p:cNvSpPr txBox="1"/>
            <p:nvPr/>
          </p:nvSpPr>
          <p:spPr>
            <a:xfrm>
              <a:off x="0" y="-38100"/>
              <a:ext cx="1850935" cy="266797"/>
            </a:xfrm>
            <a:prstGeom prst="rect">
              <a:avLst/>
            </a:prstGeom>
          </p:spPr>
          <p:txBody>
            <a:bodyPr lIns="51983" tIns="51983" rIns="51983" bIns="51983" rtlCol="0" anchor="ctr"/>
            <a:lstStyle/>
            <a:p>
              <a:pPr algn="ctr">
                <a:lnSpc>
                  <a:spcPts val="2659"/>
                </a:lnSpc>
                <a:spcBef>
                  <a:spcPct val="0"/>
                </a:spcBef>
              </a:pPr>
              <a:endParaRPr/>
            </a:p>
          </p:txBody>
        </p:sp>
      </p:grpSp>
      <p:grpSp>
        <p:nvGrpSpPr>
          <p:cNvPr id="12" name="Group 12"/>
          <p:cNvGrpSpPr/>
          <p:nvPr/>
        </p:nvGrpSpPr>
        <p:grpSpPr>
          <a:xfrm>
            <a:off x="14034560" y="6947782"/>
            <a:ext cx="2723548" cy="3683886"/>
            <a:chOff x="0" y="0"/>
            <a:chExt cx="717313" cy="970242"/>
          </a:xfrm>
        </p:grpSpPr>
        <p:sp>
          <p:nvSpPr>
            <p:cNvPr id="13" name="Freeform 13"/>
            <p:cNvSpPr/>
            <p:nvPr/>
          </p:nvSpPr>
          <p:spPr>
            <a:xfrm>
              <a:off x="0" y="0"/>
              <a:ext cx="717313" cy="970242"/>
            </a:xfrm>
            <a:custGeom>
              <a:avLst/>
              <a:gdLst/>
              <a:ahLst/>
              <a:cxnLst/>
              <a:rect l="l" t="t" r="r" b="b"/>
              <a:pathLst>
                <a:path w="717313" h="970242">
                  <a:moveTo>
                    <a:pt x="0" y="0"/>
                  </a:moveTo>
                  <a:lnTo>
                    <a:pt x="717313" y="0"/>
                  </a:lnTo>
                  <a:lnTo>
                    <a:pt x="717313" y="970242"/>
                  </a:lnTo>
                  <a:lnTo>
                    <a:pt x="0" y="970242"/>
                  </a:lnTo>
                  <a:close/>
                </a:path>
              </a:pathLst>
            </a:custGeom>
            <a:gradFill rotWithShape="1">
              <a:gsLst>
                <a:gs pos="0">
                  <a:srgbClr val="FFFFFF">
                    <a:alpha val="91000"/>
                  </a:srgbClr>
                </a:gs>
                <a:gs pos="100000">
                  <a:srgbClr val="FFFFFF">
                    <a:alpha val="0"/>
                  </a:srgbClr>
                </a:gs>
              </a:gsLst>
              <a:lin ang="5400000"/>
            </a:gradFill>
          </p:spPr>
          <p:txBody>
            <a:bodyPr/>
            <a:lstStyle/>
            <a:p>
              <a:endParaRPr lang="en-IN"/>
            </a:p>
          </p:txBody>
        </p:sp>
        <p:sp>
          <p:nvSpPr>
            <p:cNvPr id="14" name="TextBox 14"/>
            <p:cNvSpPr txBox="1"/>
            <p:nvPr/>
          </p:nvSpPr>
          <p:spPr>
            <a:xfrm>
              <a:off x="0" y="-38100"/>
              <a:ext cx="717313" cy="1008342"/>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10540185" y="3459477"/>
            <a:ext cx="6976610" cy="6976610"/>
          </a:xfrm>
          <a:custGeom>
            <a:avLst/>
            <a:gdLst/>
            <a:ahLst/>
            <a:cxnLst/>
            <a:rect l="l" t="t" r="r" b="b"/>
            <a:pathLst>
              <a:path w="6976610" h="6976610">
                <a:moveTo>
                  <a:pt x="0" y="0"/>
                </a:moveTo>
                <a:lnTo>
                  <a:pt x="6976610" y="0"/>
                </a:lnTo>
                <a:lnTo>
                  <a:pt x="6976610" y="6976610"/>
                </a:lnTo>
                <a:lnTo>
                  <a:pt x="0" y="6976610"/>
                </a:lnTo>
                <a:lnTo>
                  <a:pt x="0" y="0"/>
                </a:lnTo>
                <a:close/>
              </a:path>
            </a:pathLst>
          </a:custGeom>
          <a:blipFill>
            <a:blip r:embed="rId2"/>
            <a:stretch>
              <a:fillRect/>
            </a:stretch>
          </a:blipFill>
        </p:spPr>
        <p:txBody>
          <a:bodyPr/>
          <a:lstStyle/>
          <a:p>
            <a:endParaRPr lang="en-IN"/>
          </a:p>
        </p:txBody>
      </p:sp>
      <p:grpSp>
        <p:nvGrpSpPr>
          <p:cNvPr id="16" name="Group 16"/>
          <p:cNvGrpSpPr/>
          <p:nvPr/>
        </p:nvGrpSpPr>
        <p:grpSpPr>
          <a:xfrm>
            <a:off x="11734781" y="4042420"/>
            <a:ext cx="5782014" cy="5782014"/>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IN"/>
            </a:p>
          </p:txBody>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12036651" y="4344290"/>
            <a:ext cx="5178275" cy="5178275"/>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5187" r="-25187"/>
              </a:stretch>
            </a:blipFill>
            <a:ln w="180975" cap="sq">
              <a:solidFill>
                <a:srgbClr val="70DA44"/>
              </a:solidFill>
              <a:prstDash val="solid"/>
              <a:miter/>
            </a:ln>
          </p:spPr>
          <p:txBody>
            <a:bodyPr/>
            <a:lstStyle/>
            <a:p>
              <a:endParaRPr lang="en-IN"/>
            </a:p>
          </p:txBody>
        </p:sp>
      </p:grpSp>
      <p:sp>
        <p:nvSpPr>
          <p:cNvPr id="21" name="Freeform 21"/>
          <p:cNvSpPr/>
          <p:nvPr/>
        </p:nvSpPr>
        <p:spPr>
          <a:xfrm>
            <a:off x="12792558" y="845693"/>
            <a:ext cx="4414566" cy="4414566"/>
          </a:xfrm>
          <a:custGeom>
            <a:avLst/>
            <a:gdLst/>
            <a:ahLst/>
            <a:cxnLst/>
            <a:rect l="l" t="t" r="r" b="b"/>
            <a:pathLst>
              <a:path w="4414566" h="4414566">
                <a:moveTo>
                  <a:pt x="0" y="0"/>
                </a:moveTo>
                <a:lnTo>
                  <a:pt x="4414566" y="0"/>
                </a:lnTo>
                <a:lnTo>
                  <a:pt x="4414566" y="4414566"/>
                </a:lnTo>
                <a:lnTo>
                  <a:pt x="0" y="4414566"/>
                </a:lnTo>
                <a:lnTo>
                  <a:pt x="0" y="0"/>
                </a:lnTo>
                <a:close/>
              </a:path>
            </a:pathLst>
          </a:custGeom>
          <a:blipFill>
            <a:blip r:embed="rId2"/>
            <a:stretch>
              <a:fillRect/>
            </a:stretch>
          </a:blipFill>
        </p:spPr>
        <p:txBody>
          <a:bodyPr/>
          <a:lstStyle/>
          <a:p>
            <a:endParaRPr lang="en-IN"/>
          </a:p>
        </p:txBody>
      </p:sp>
      <p:grpSp>
        <p:nvGrpSpPr>
          <p:cNvPr id="22" name="Group 22"/>
          <p:cNvGrpSpPr/>
          <p:nvPr/>
        </p:nvGrpSpPr>
        <p:grpSpPr>
          <a:xfrm>
            <a:off x="13090906" y="1135130"/>
            <a:ext cx="3658666" cy="3658666"/>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IN"/>
            </a:p>
          </p:txBody>
        </p:sp>
        <p:sp>
          <p:nvSpPr>
            <p:cNvPr id="24" name="TextBox 24"/>
            <p:cNvSpPr txBox="1"/>
            <p:nvPr/>
          </p:nvSpPr>
          <p:spPr>
            <a:xfrm>
              <a:off x="76200" y="38100"/>
              <a:ext cx="660400" cy="698500"/>
            </a:xfrm>
            <a:prstGeom prst="rect">
              <a:avLst/>
            </a:prstGeom>
          </p:spPr>
          <p:txBody>
            <a:bodyPr lIns="37954" tIns="37954" rIns="37954" bIns="37954" rtlCol="0" anchor="ctr"/>
            <a:lstStyle/>
            <a:p>
              <a:pPr algn="ctr">
                <a:lnSpc>
                  <a:spcPts val="2659"/>
                </a:lnSpc>
              </a:pPr>
              <a:endParaRPr/>
            </a:p>
          </p:txBody>
        </p:sp>
      </p:grpSp>
      <p:grpSp>
        <p:nvGrpSpPr>
          <p:cNvPr id="25" name="Group 25"/>
          <p:cNvGrpSpPr/>
          <p:nvPr/>
        </p:nvGrpSpPr>
        <p:grpSpPr>
          <a:xfrm>
            <a:off x="13638067" y="9525"/>
            <a:ext cx="2723548" cy="3186928"/>
            <a:chOff x="0" y="0"/>
            <a:chExt cx="717313" cy="839356"/>
          </a:xfrm>
        </p:grpSpPr>
        <p:sp>
          <p:nvSpPr>
            <p:cNvPr id="26" name="Freeform 26"/>
            <p:cNvSpPr/>
            <p:nvPr/>
          </p:nvSpPr>
          <p:spPr>
            <a:xfrm>
              <a:off x="0" y="0"/>
              <a:ext cx="717313" cy="839356"/>
            </a:xfrm>
            <a:custGeom>
              <a:avLst/>
              <a:gdLst/>
              <a:ahLst/>
              <a:cxnLst/>
              <a:rect l="l" t="t" r="r" b="b"/>
              <a:pathLst>
                <a:path w="717313" h="839356">
                  <a:moveTo>
                    <a:pt x="0" y="0"/>
                  </a:moveTo>
                  <a:lnTo>
                    <a:pt x="717313" y="0"/>
                  </a:lnTo>
                  <a:lnTo>
                    <a:pt x="717313" y="839356"/>
                  </a:lnTo>
                  <a:lnTo>
                    <a:pt x="0" y="839356"/>
                  </a:lnTo>
                  <a:close/>
                </a:path>
              </a:pathLst>
            </a:custGeom>
            <a:gradFill rotWithShape="1">
              <a:gsLst>
                <a:gs pos="0">
                  <a:srgbClr val="FFFFFF">
                    <a:alpha val="43000"/>
                  </a:srgbClr>
                </a:gs>
                <a:gs pos="100000">
                  <a:srgbClr val="FFFFFF">
                    <a:alpha val="0"/>
                  </a:srgbClr>
                </a:gs>
              </a:gsLst>
              <a:lin ang="5400000"/>
            </a:gradFill>
          </p:spPr>
          <p:txBody>
            <a:bodyPr/>
            <a:lstStyle/>
            <a:p>
              <a:endParaRPr lang="en-IN"/>
            </a:p>
          </p:txBody>
        </p:sp>
        <p:sp>
          <p:nvSpPr>
            <p:cNvPr id="27" name="TextBox 27"/>
            <p:cNvSpPr txBox="1"/>
            <p:nvPr/>
          </p:nvSpPr>
          <p:spPr>
            <a:xfrm>
              <a:off x="0" y="-38100"/>
              <a:ext cx="717313" cy="877456"/>
            </a:xfrm>
            <a:prstGeom prst="rect">
              <a:avLst/>
            </a:prstGeom>
          </p:spPr>
          <p:txBody>
            <a:bodyPr lIns="50800" tIns="50800" rIns="50800" bIns="50800" rtlCol="0" anchor="ctr"/>
            <a:lstStyle/>
            <a:p>
              <a:pPr algn="ctr">
                <a:lnSpc>
                  <a:spcPts val="2659"/>
                </a:lnSpc>
              </a:pPr>
              <a:endParaRPr/>
            </a:p>
          </p:txBody>
        </p:sp>
      </p:grpSp>
      <p:grpSp>
        <p:nvGrpSpPr>
          <p:cNvPr id="28" name="Group 28"/>
          <p:cNvGrpSpPr/>
          <p:nvPr/>
        </p:nvGrpSpPr>
        <p:grpSpPr>
          <a:xfrm>
            <a:off x="13281919" y="1326143"/>
            <a:ext cx="3276639" cy="3276639"/>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t="-16747" b="-16747"/>
              </a:stretch>
            </a:blipFill>
            <a:ln w="180975" cap="sq">
              <a:solidFill>
                <a:srgbClr val="70DA44"/>
              </a:solidFill>
              <a:prstDash val="solid"/>
              <a:miter/>
            </a:ln>
          </p:spPr>
          <p:txBody>
            <a:bodyPr/>
            <a:lstStyle/>
            <a:p>
              <a:endParaRPr lang="en-IN"/>
            </a:p>
          </p:txBody>
        </p:sp>
      </p:grpSp>
      <p:sp>
        <p:nvSpPr>
          <p:cNvPr id="30" name="Freeform 30"/>
          <p:cNvSpPr/>
          <p:nvPr/>
        </p:nvSpPr>
        <p:spPr>
          <a:xfrm>
            <a:off x="8892783" y="748203"/>
            <a:ext cx="999337" cy="444705"/>
          </a:xfrm>
          <a:custGeom>
            <a:avLst/>
            <a:gdLst/>
            <a:ahLst/>
            <a:cxnLst/>
            <a:rect l="l" t="t" r="r" b="b"/>
            <a:pathLst>
              <a:path w="999337" h="444705">
                <a:moveTo>
                  <a:pt x="0" y="0"/>
                </a:moveTo>
                <a:lnTo>
                  <a:pt x="999337" y="0"/>
                </a:lnTo>
                <a:lnTo>
                  <a:pt x="999337" y="444705"/>
                </a:lnTo>
                <a:lnTo>
                  <a:pt x="0" y="44470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IN"/>
          </a:p>
        </p:txBody>
      </p:sp>
      <p:sp>
        <p:nvSpPr>
          <p:cNvPr id="31" name="Freeform 31"/>
          <p:cNvSpPr/>
          <p:nvPr/>
        </p:nvSpPr>
        <p:spPr>
          <a:xfrm>
            <a:off x="1246893" y="8711749"/>
            <a:ext cx="671059" cy="671059"/>
          </a:xfrm>
          <a:custGeom>
            <a:avLst/>
            <a:gdLst/>
            <a:ahLst/>
            <a:cxnLst/>
            <a:rect l="l" t="t" r="r" b="b"/>
            <a:pathLst>
              <a:path w="671059" h="671059">
                <a:moveTo>
                  <a:pt x="0" y="0"/>
                </a:moveTo>
                <a:lnTo>
                  <a:pt x="671059" y="0"/>
                </a:lnTo>
                <a:lnTo>
                  <a:pt x="671059" y="671059"/>
                </a:lnTo>
                <a:lnTo>
                  <a:pt x="0" y="67105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IN"/>
          </a:p>
        </p:txBody>
      </p:sp>
      <p:sp>
        <p:nvSpPr>
          <p:cNvPr id="32" name="Freeform 32"/>
          <p:cNvSpPr/>
          <p:nvPr/>
        </p:nvSpPr>
        <p:spPr>
          <a:xfrm>
            <a:off x="8892783" y="8803830"/>
            <a:ext cx="999337" cy="444705"/>
          </a:xfrm>
          <a:custGeom>
            <a:avLst/>
            <a:gdLst/>
            <a:ahLst/>
            <a:cxnLst/>
            <a:rect l="l" t="t" r="r" b="b"/>
            <a:pathLst>
              <a:path w="999337" h="444705">
                <a:moveTo>
                  <a:pt x="0" y="0"/>
                </a:moveTo>
                <a:lnTo>
                  <a:pt x="999337" y="0"/>
                </a:lnTo>
                <a:lnTo>
                  <a:pt x="999337" y="444705"/>
                </a:lnTo>
                <a:lnTo>
                  <a:pt x="0" y="44470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IN"/>
          </a:p>
        </p:txBody>
      </p:sp>
      <p:sp>
        <p:nvSpPr>
          <p:cNvPr id="33" name="Freeform 33"/>
          <p:cNvSpPr/>
          <p:nvPr/>
        </p:nvSpPr>
        <p:spPr>
          <a:xfrm>
            <a:off x="0" y="-45631"/>
            <a:ext cx="6868054" cy="2603910"/>
          </a:xfrm>
          <a:custGeom>
            <a:avLst/>
            <a:gdLst/>
            <a:ahLst/>
            <a:cxnLst/>
            <a:rect l="l" t="t" r="r" b="b"/>
            <a:pathLst>
              <a:path w="6868054" h="2603910">
                <a:moveTo>
                  <a:pt x="0" y="0"/>
                </a:moveTo>
                <a:lnTo>
                  <a:pt x="6868054" y="0"/>
                </a:lnTo>
                <a:lnTo>
                  <a:pt x="6868054" y="2603910"/>
                </a:lnTo>
                <a:lnTo>
                  <a:pt x="0" y="2603910"/>
                </a:lnTo>
                <a:lnTo>
                  <a:pt x="0" y="0"/>
                </a:lnTo>
                <a:close/>
              </a:path>
            </a:pathLst>
          </a:custGeom>
          <a:blipFill>
            <a:blip r:embed="rId7"/>
            <a:stretch>
              <a:fillRect t="-75937" b="-87821"/>
            </a:stretch>
          </a:blipFill>
        </p:spPr>
        <p:txBody>
          <a:bodyPr/>
          <a:lstStyle/>
          <a:p>
            <a:endParaRPr lang="en-IN"/>
          </a:p>
        </p:txBody>
      </p:sp>
      <p:sp>
        <p:nvSpPr>
          <p:cNvPr id="34" name="TextBox 34"/>
          <p:cNvSpPr txBox="1"/>
          <p:nvPr/>
        </p:nvSpPr>
        <p:spPr>
          <a:xfrm>
            <a:off x="2079618" y="8809545"/>
            <a:ext cx="5652271" cy="438900"/>
          </a:xfrm>
          <a:prstGeom prst="rect">
            <a:avLst/>
          </a:prstGeom>
        </p:spPr>
        <p:txBody>
          <a:bodyPr lIns="0" tIns="0" rIns="0" bIns="0" rtlCol="0" anchor="t">
            <a:spAutoFit/>
          </a:bodyPr>
          <a:lstStyle/>
          <a:p>
            <a:pPr algn="l">
              <a:lnSpc>
                <a:spcPts val="3370"/>
              </a:lnSpc>
              <a:spcBef>
                <a:spcPct val="0"/>
              </a:spcBef>
            </a:pPr>
            <a:r>
              <a:rPr lang="en-US" sz="3064" u="sng">
                <a:solidFill>
                  <a:srgbClr val="FFFFFF"/>
                </a:solidFill>
                <a:latin typeface="Josefin Sans"/>
                <a:ea typeface="Josefin Sans"/>
                <a:cs typeface="Josefin Sans"/>
                <a:sym typeface="Josefin Sans"/>
              </a:rPr>
              <a:t>www.simpletankservices.com</a:t>
            </a:r>
          </a:p>
        </p:txBody>
      </p:sp>
      <p:sp>
        <p:nvSpPr>
          <p:cNvPr id="35" name="TextBox 35"/>
          <p:cNvSpPr txBox="1"/>
          <p:nvPr/>
        </p:nvSpPr>
        <p:spPr>
          <a:xfrm>
            <a:off x="748120" y="3406862"/>
            <a:ext cx="10459850" cy="3535033"/>
          </a:xfrm>
          <a:prstGeom prst="rect">
            <a:avLst/>
          </a:prstGeom>
        </p:spPr>
        <p:txBody>
          <a:bodyPr lIns="0" tIns="0" rIns="0" bIns="0" rtlCol="0" anchor="t">
            <a:spAutoFit/>
          </a:bodyPr>
          <a:lstStyle/>
          <a:p>
            <a:pPr algn="l">
              <a:lnSpc>
                <a:spcPts val="9380"/>
              </a:lnSpc>
            </a:pPr>
            <a:r>
              <a:rPr lang="en-US" sz="6700" b="1">
                <a:solidFill>
                  <a:srgbClr val="000000"/>
                </a:solidFill>
                <a:latin typeface="Josefin Sans Bold"/>
                <a:ea typeface="Josefin Sans Bold"/>
                <a:cs typeface="Josefin Sans Bold"/>
                <a:sym typeface="Josefin Sans Bold"/>
              </a:rPr>
              <a:t>5 Signs Your New Jersey Property May Need Soil Remediation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920406" y="-1238360"/>
            <a:ext cx="5845535" cy="11525360"/>
            <a:chOff x="0" y="0"/>
            <a:chExt cx="1539565" cy="3035486"/>
          </a:xfrm>
        </p:grpSpPr>
        <p:sp>
          <p:nvSpPr>
            <p:cNvPr id="3" name="Freeform 3"/>
            <p:cNvSpPr/>
            <p:nvPr/>
          </p:nvSpPr>
          <p:spPr>
            <a:xfrm>
              <a:off x="0" y="0"/>
              <a:ext cx="1539565" cy="3035486"/>
            </a:xfrm>
            <a:custGeom>
              <a:avLst/>
              <a:gdLst/>
              <a:ahLst/>
              <a:cxnLst/>
              <a:rect l="l" t="t" r="r" b="b"/>
              <a:pathLst>
                <a:path w="1539565" h="3035486">
                  <a:moveTo>
                    <a:pt x="132442" y="0"/>
                  </a:moveTo>
                  <a:lnTo>
                    <a:pt x="1407123" y="0"/>
                  </a:lnTo>
                  <a:cubicBezTo>
                    <a:pt x="1442249" y="0"/>
                    <a:pt x="1475936" y="13954"/>
                    <a:pt x="1500774" y="38791"/>
                  </a:cubicBezTo>
                  <a:cubicBezTo>
                    <a:pt x="1525611" y="63629"/>
                    <a:pt x="1539565" y="97316"/>
                    <a:pt x="1539565" y="132442"/>
                  </a:cubicBezTo>
                  <a:lnTo>
                    <a:pt x="1539565" y="2903044"/>
                  </a:lnTo>
                  <a:cubicBezTo>
                    <a:pt x="1539565" y="2938170"/>
                    <a:pt x="1525611" y="2971857"/>
                    <a:pt x="1500774" y="2996695"/>
                  </a:cubicBezTo>
                  <a:cubicBezTo>
                    <a:pt x="1475936" y="3021532"/>
                    <a:pt x="1442249" y="3035486"/>
                    <a:pt x="1407123" y="3035486"/>
                  </a:cubicBezTo>
                  <a:lnTo>
                    <a:pt x="132442" y="3035486"/>
                  </a:lnTo>
                  <a:cubicBezTo>
                    <a:pt x="97316" y="3035486"/>
                    <a:pt x="63629" y="3021532"/>
                    <a:pt x="38791" y="2996695"/>
                  </a:cubicBezTo>
                  <a:cubicBezTo>
                    <a:pt x="13954" y="2971857"/>
                    <a:pt x="0" y="2938170"/>
                    <a:pt x="0" y="2903044"/>
                  </a:cubicBezTo>
                  <a:lnTo>
                    <a:pt x="0" y="132442"/>
                  </a:lnTo>
                  <a:cubicBezTo>
                    <a:pt x="0" y="97316"/>
                    <a:pt x="13954" y="63629"/>
                    <a:pt x="38791" y="38791"/>
                  </a:cubicBezTo>
                  <a:cubicBezTo>
                    <a:pt x="63629" y="13954"/>
                    <a:pt x="97316" y="0"/>
                    <a:pt x="132442" y="0"/>
                  </a:cubicBezTo>
                  <a:close/>
                </a:path>
              </a:pathLst>
            </a:custGeom>
            <a:solidFill>
              <a:srgbClr val="FFFFFF"/>
            </a:solidFill>
          </p:spPr>
          <p:txBody>
            <a:bodyPr/>
            <a:lstStyle/>
            <a:p>
              <a:endParaRPr lang="en-IN"/>
            </a:p>
          </p:txBody>
        </p:sp>
        <p:sp>
          <p:nvSpPr>
            <p:cNvPr id="4" name="TextBox 4"/>
            <p:cNvSpPr txBox="1"/>
            <p:nvPr/>
          </p:nvSpPr>
          <p:spPr>
            <a:xfrm>
              <a:off x="0" y="-38100"/>
              <a:ext cx="1539565" cy="3073586"/>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2414803" y="5768079"/>
            <a:ext cx="5100587" cy="6630074"/>
            <a:chOff x="0" y="0"/>
            <a:chExt cx="1343364" cy="1746192"/>
          </a:xfrm>
        </p:grpSpPr>
        <p:sp>
          <p:nvSpPr>
            <p:cNvPr id="6" name="Freeform 6"/>
            <p:cNvSpPr/>
            <p:nvPr/>
          </p:nvSpPr>
          <p:spPr>
            <a:xfrm>
              <a:off x="0" y="0"/>
              <a:ext cx="1343365" cy="1746192"/>
            </a:xfrm>
            <a:custGeom>
              <a:avLst/>
              <a:gdLst/>
              <a:ahLst/>
              <a:cxnLst/>
              <a:rect l="l" t="t" r="r" b="b"/>
              <a:pathLst>
                <a:path w="1343365" h="1746192">
                  <a:moveTo>
                    <a:pt x="151785" y="0"/>
                  </a:moveTo>
                  <a:lnTo>
                    <a:pt x="1191580" y="0"/>
                  </a:lnTo>
                  <a:cubicBezTo>
                    <a:pt x="1231835" y="0"/>
                    <a:pt x="1270443" y="15992"/>
                    <a:pt x="1298908" y="44457"/>
                  </a:cubicBezTo>
                  <a:cubicBezTo>
                    <a:pt x="1327373" y="72922"/>
                    <a:pt x="1343365" y="111529"/>
                    <a:pt x="1343365" y="151785"/>
                  </a:cubicBezTo>
                  <a:lnTo>
                    <a:pt x="1343365" y="1594408"/>
                  </a:lnTo>
                  <a:cubicBezTo>
                    <a:pt x="1343365" y="1678236"/>
                    <a:pt x="1275408" y="1746192"/>
                    <a:pt x="1191580" y="1746192"/>
                  </a:cubicBezTo>
                  <a:lnTo>
                    <a:pt x="151785" y="1746192"/>
                  </a:lnTo>
                  <a:cubicBezTo>
                    <a:pt x="67956" y="1746192"/>
                    <a:pt x="0" y="1678236"/>
                    <a:pt x="0" y="1594408"/>
                  </a:cubicBezTo>
                  <a:lnTo>
                    <a:pt x="0" y="151785"/>
                  </a:lnTo>
                  <a:cubicBezTo>
                    <a:pt x="0" y="67956"/>
                    <a:pt x="67956" y="0"/>
                    <a:pt x="151785" y="0"/>
                  </a:cubicBezTo>
                  <a:close/>
                </a:path>
              </a:pathLst>
            </a:custGeom>
            <a:solidFill>
              <a:srgbClr val="1A191A">
                <a:alpha val="77647"/>
              </a:srgbClr>
            </a:solidFill>
          </p:spPr>
          <p:txBody>
            <a:bodyPr/>
            <a:lstStyle/>
            <a:p>
              <a:endParaRPr lang="en-IN"/>
            </a:p>
          </p:txBody>
        </p:sp>
        <p:sp>
          <p:nvSpPr>
            <p:cNvPr id="7" name="TextBox 7"/>
            <p:cNvSpPr txBox="1"/>
            <p:nvPr/>
          </p:nvSpPr>
          <p:spPr>
            <a:xfrm>
              <a:off x="0" y="-38100"/>
              <a:ext cx="1343364" cy="1784292"/>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2414803" y="-823895"/>
            <a:ext cx="5100587" cy="6630074"/>
            <a:chOff x="0" y="0"/>
            <a:chExt cx="1343364" cy="1746192"/>
          </a:xfrm>
        </p:grpSpPr>
        <p:sp>
          <p:nvSpPr>
            <p:cNvPr id="9" name="Freeform 9"/>
            <p:cNvSpPr/>
            <p:nvPr/>
          </p:nvSpPr>
          <p:spPr>
            <a:xfrm>
              <a:off x="0" y="0"/>
              <a:ext cx="1343365" cy="1746192"/>
            </a:xfrm>
            <a:custGeom>
              <a:avLst/>
              <a:gdLst/>
              <a:ahLst/>
              <a:cxnLst/>
              <a:rect l="l" t="t" r="r" b="b"/>
              <a:pathLst>
                <a:path w="1343365" h="1746192">
                  <a:moveTo>
                    <a:pt x="151785" y="0"/>
                  </a:moveTo>
                  <a:lnTo>
                    <a:pt x="1191580" y="0"/>
                  </a:lnTo>
                  <a:cubicBezTo>
                    <a:pt x="1231835" y="0"/>
                    <a:pt x="1270443" y="15992"/>
                    <a:pt x="1298908" y="44457"/>
                  </a:cubicBezTo>
                  <a:cubicBezTo>
                    <a:pt x="1327373" y="72922"/>
                    <a:pt x="1343365" y="111529"/>
                    <a:pt x="1343365" y="151785"/>
                  </a:cubicBezTo>
                  <a:lnTo>
                    <a:pt x="1343365" y="1594408"/>
                  </a:lnTo>
                  <a:cubicBezTo>
                    <a:pt x="1343365" y="1678236"/>
                    <a:pt x="1275408" y="1746192"/>
                    <a:pt x="1191580" y="1746192"/>
                  </a:cubicBezTo>
                  <a:lnTo>
                    <a:pt x="151785" y="1746192"/>
                  </a:lnTo>
                  <a:cubicBezTo>
                    <a:pt x="67956" y="1746192"/>
                    <a:pt x="0" y="1678236"/>
                    <a:pt x="0" y="1594408"/>
                  </a:cubicBezTo>
                  <a:lnTo>
                    <a:pt x="0" y="151785"/>
                  </a:lnTo>
                  <a:cubicBezTo>
                    <a:pt x="0" y="67956"/>
                    <a:pt x="67956" y="0"/>
                    <a:pt x="151785" y="0"/>
                  </a:cubicBezTo>
                  <a:close/>
                </a:path>
              </a:pathLst>
            </a:custGeom>
            <a:solidFill>
              <a:srgbClr val="70DA44"/>
            </a:solidFill>
          </p:spPr>
          <p:txBody>
            <a:bodyPr/>
            <a:lstStyle/>
            <a:p>
              <a:endParaRPr lang="en-IN"/>
            </a:p>
          </p:txBody>
        </p:sp>
        <p:sp>
          <p:nvSpPr>
            <p:cNvPr id="10" name="TextBox 10"/>
            <p:cNvSpPr txBox="1"/>
            <p:nvPr/>
          </p:nvSpPr>
          <p:spPr>
            <a:xfrm>
              <a:off x="0" y="-38100"/>
              <a:ext cx="1343364" cy="1784292"/>
            </a:xfrm>
            <a:prstGeom prst="rect">
              <a:avLst/>
            </a:prstGeom>
          </p:spPr>
          <p:txBody>
            <a:bodyPr lIns="50800" tIns="50800" rIns="50800" bIns="50800" rtlCol="0" anchor="ctr"/>
            <a:lstStyle/>
            <a:p>
              <a:pPr algn="ctr">
                <a:lnSpc>
                  <a:spcPts val="2659"/>
                </a:lnSpc>
              </a:pPr>
              <a:endParaRPr/>
            </a:p>
          </p:txBody>
        </p:sp>
      </p:grpSp>
      <p:sp>
        <p:nvSpPr>
          <p:cNvPr id="11" name="AutoShape 11"/>
          <p:cNvSpPr/>
          <p:nvPr/>
        </p:nvSpPr>
        <p:spPr>
          <a:xfrm>
            <a:off x="895350" y="1559734"/>
            <a:ext cx="10511829" cy="0"/>
          </a:xfrm>
          <a:prstGeom prst="line">
            <a:avLst/>
          </a:prstGeom>
          <a:ln w="76200" cap="rnd">
            <a:solidFill>
              <a:srgbClr val="70DA44"/>
            </a:solidFill>
            <a:prstDash val="solid"/>
            <a:headEnd type="none" w="sm" len="sm"/>
            <a:tailEnd type="none" w="sm" len="sm"/>
          </a:ln>
        </p:spPr>
        <p:txBody>
          <a:bodyPr/>
          <a:lstStyle/>
          <a:p>
            <a:endParaRPr lang="en-IN"/>
          </a:p>
        </p:txBody>
      </p:sp>
      <p:sp>
        <p:nvSpPr>
          <p:cNvPr id="12" name="TextBox 12"/>
          <p:cNvSpPr txBox="1"/>
          <p:nvPr/>
        </p:nvSpPr>
        <p:spPr>
          <a:xfrm>
            <a:off x="895350" y="1894773"/>
            <a:ext cx="10511829" cy="2350532"/>
          </a:xfrm>
          <a:prstGeom prst="rect">
            <a:avLst/>
          </a:prstGeom>
        </p:spPr>
        <p:txBody>
          <a:bodyPr lIns="0" tIns="0" rIns="0" bIns="0" rtlCol="0" anchor="t">
            <a:spAutoFit/>
          </a:bodyPr>
          <a:lstStyle/>
          <a:p>
            <a:pPr algn="just">
              <a:lnSpc>
                <a:spcPts val="3080"/>
              </a:lnSpc>
              <a:spcBef>
                <a:spcPct val="0"/>
              </a:spcBef>
            </a:pPr>
            <a:r>
              <a:rPr lang="en-US" sz="2800">
                <a:solidFill>
                  <a:srgbClr val="000000"/>
                </a:solidFill>
                <a:latin typeface="Josefin Sans"/>
                <a:ea typeface="Josefin Sans"/>
                <a:cs typeface="Josefin Sans"/>
                <a:sym typeface="Josefin Sans"/>
              </a:rPr>
              <a:t>Soil contamination is not always visible from the surface. On a New Jersey property, petroleum contamination can remain underground for years, particularly when an aging or leaking heating oil tank is involved. A potential problem may come to light during oil tank removal, a property inspection, a real estate transaction, or environmental testing.</a:t>
            </a:r>
          </a:p>
        </p:txBody>
      </p:sp>
      <p:sp>
        <p:nvSpPr>
          <p:cNvPr id="13" name="Freeform 13"/>
          <p:cNvSpPr/>
          <p:nvPr/>
        </p:nvSpPr>
        <p:spPr>
          <a:xfrm>
            <a:off x="11407179" y="1866198"/>
            <a:ext cx="6976610" cy="6976610"/>
          </a:xfrm>
          <a:custGeom>
            <a:avLst/>
            <a:gdLst/>
            <a:ahLst/>
            <a:cxnLst/>
            <a:rect l="l" t="t" r="r" b="b"/>
            <a:pathLst>
              <a:path w="6976610" h="6976610">
                <a:moveTo>
                  <a:pt x="0" y="0"/>
                </a:moveTo>
                <a:lnTo>
                  <a:pt x="6976610" y="0"/>
                </a:lnTo>
                <a:lnTo>
                  <a:pt x="6976610" y="6976610"/>
                </a:lnTo>
                <a:lnTo>
                  <a:pt x="0" y="6976610"/>
                </a:lnTo>
                <a:lnTo>
                  <a:pt x="0" y="0"/>
                </a:lnTo>
                <a:close/>
              </a:path>
            </a:pathLst>
          </a:custGeom>
          <a:blipFill>
            <a:blip r:embed="rId2"/>
            <a:stretch>
              <a:fillRect/>
            </a:stretch>
          </a:blipFill>
        </p:spPr>
        <p:txBody>
          <a:bodyPr/>
          <a:lstStyle/>
          <a:p>
            <a:endParaRPr lang="en-IN"/>
          </a:p>
        </p:txBody>
      </p:sp>
      <p:grpSp>
        <p:nvGrpSpPr>
          <p:cNvPr id="14" name="Group 14"/>
          <p:cNvGrpSpPr/>
          <p:nvPr/>
        </p:nvGrpSpPr>
        <p:grpSpPr>
          <a:xfrm>
            <a:off x="11983452" y="2323612"/>
            <a:ext cx="5782014" cy="5782014"/>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F5EE"/>
            </a:solidFill>
          </p:spPr>
          <p:txBody>
            <a:bodyPr/>
            <a:lstStyle/>
            <a:p>
              <a:endParaRPr lang="en-IN"/>
            </a:p>
          </p:txBody>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12285322" y="2625482"/>
            <a:ext cx="5178275" cy="5178275"/>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5187" r="-25187"/>
              </a:stretch>
            </a:blipFill>
            <a:ln w="180975" cap="sq">
              <a:solidFill>
                <a:srgbClr val="70DA44"/>
              </a:solidFill>
              <a:prstDash val="solid"/>
              <a:miter/>
            </a:ln>
          </p:spPr>
          <p:txBody>
            <a:bodyPr/>
            <a:lstStyle/>
            <a:p>
              <a:endParaRPr lang="en-IN"/>
            </a:p>
          </p:txBody>
        </p:sp>
      </p:grpSp>
      <p:grpSp>
        <p:nvGrpSpPr>
          <p:cNvPr id="19" name="Group 19"/>
          <p:cNvGrpSpPr/>
          <p:nvPr/>
        </p:nvGrpSpPr>
        <p:grpSpPr>
          <a:xfrm>
            <a:off x="895350" y="6464233"/>
            <a:ext cx="10511829" cy="3442464"/>
            <a:chOff x="0" y="0"/>
            <a:chExt cx="1628557" cy="533328"/>
          </a:xfrm>
        </p:grpSpPr>
        <p:sp>
          <p:nvSpPr>
            <p:cNvPr id="20" name="Freeform 20"/>
            <p:cNvSpPr/>
            <p:nvPr/>
          </p:nvSpPr>
          <p:spPr>
            <a:xfrm>
              <a:off x="0" y="0"/>
              <a:ext cx="1628557" cy="533328"/>
            </a:xfrm>
            <a:custGeom>
              <a:avLst/>
              <a:gdLst/>
              <a:ahLst/>
              <a:cxnLst/>
              <a:rect l="l" t="t" r="r" b="b"/>
              <a:pathLst>
                <a:path w="1628557" h="533328">
                  <a:moveTo>
                    <a:pt x="16939" y="0"/>
                  </a:moveTo>
                  <a:lnTo>
                    <a:pt x="1611618" y="0"/>
                  </a:lnTo>
                  <a:cubicBezTo>
                    <a:pt x="1616111" y="0"/>
                    <a:pt x="1620419" y="1785"/>
                    <a:pt x="1623596" y="4961"/>
                  </a:cubicBezTo>
                  <a:cubicBezTo>
                    <a:pt x="1626773" y="8138"/>
                    <a:pt x="1628557" y="12447"/>
                    <a:pt x="1628557" y="16939"/>
                  </a:cubicBezTo>
                  <a:lnTo>
                    <a:pt x="1628557" y="516388"/>
                  </a:lnTo>
                  <a:cubicBezTo>
                    <a:pt x="1628557" y="520881"/>
                    <a:pt x="1626773" y="525190"/>
                    <a:pt x="1623596" y="528366"/>
                  </a:cubicBezTo>
                  <a:cubicBezTo>
                    <a:pt x="1620419" y="531543"/>
                    <a:pt x="1616111" y="533328"/>
                    <a:pt x="1611618" y="533328"/>
                  </a:cubicBezTo>
                  <a:lnTo>
                    <a:pt x="16939" y="533328"/>
                  </a:lnTo>
                  <a:cubicBezTo>
                    <a:pt x="12447" y="533328"/>
                    <a:pt x="8138" y="531543"/>
                    <a:pt x="4961" y="528366"/>
                  </a:cubicBezTo>
                  <a:cubicBezTo>
                    <a:pt x="1785" y="525190"/>
                    <a:pt x="0" y="520881"/>
                    <a:pt x="0" y="516388"/>
                  </a:cubicBezTo>
                  <a:lnTo>
                    <a:pt x="0" y="16939"/>
                  </a:lnTo>
                  <a:cubicBezTo>
                    <a:pt x="0" y="12447"/>
                    <a:pt x="1785" y="8138"/>
                    <a:pt x="4961" y="4961"/>
                  </a:cubicBezTo>
                  <a:cubicBezTo>
                    <a:pt x="8138" y="1785"/>
                    <a:pt x="12447" y="0"/>
                    <a:pt x="16939" y="0"/>
                  </a:cubicBezTo>
                  <a:close/>
                </a:path>
              </a:pathLst>
            </a:custGeom>
            <a:blipFill>
              <a:blip r:embed="rId4"/>
              <a:stretch>
                <a:fillRect t="-51531" b="-51531"/>
              </a:stretch>
            </a:blipFill>
            <a:ln w="85725" cap="rnd">
              <a:solidFill>
                <a:srgbClr val="70DA44"/>
              </a:solidFill>
              <a:prstDash val="solid"/>
              <a:round/>
            </a:ln>
          </p:spPr>
          <p:txBody>
            <a:bodyPr/>
            <a:lstStyle/>
            <a:p>
              <a:endParaRPr lang="en-IN"/>
            </a:p>
          </p:txBody>
        </p:sp>
      </p:grpSp>
      <p:sp>
        <p:nvSpPr>
          <p:cNvPr id="21" name="TextBox 21"/>
          <p:cNvSpPr txBox="1"/>
          <p:nvPr/>
        </p:nvSpPr>
        <p:spPr>
          <a:xfrm>
            <a:off x="895350" y="4589321"/>
            <a:ext cx="10511829" cy="1569350"/>
          </a:xfrm>
          <a:prstGeom prst="rect">
            <a:avLst/>
          </a:prstGeom>
        </p:spPr>
        <p:txBody>
          <a:bodyPr lIns="0" tIns="0" rIns="0" bIns="0" rtlCol="0" anchor="t">
            <a:spAutoFit/>
          </a:bodyPr>
          <a:lstStyle/>
          <a:p>
            <a:pPr algn="just">
              <a:lnSpc>
                <a:spcPts val="3080"/>
              </a:lnSpc>
              <a:spcBef>
                <a:spcPct val="0"/>
              </a:spcBef>
            </a:pPr>
            <a:r>
              <a:rPr lang="en-US" sz="2800">
                <a:solidFill>
                  <a:srgbClr val="000000"/>
                </a:solidFill>
                <a:latin typeface="Josefin Sans"/>
                <a:ea typeface="Josefin Sans"/>
                <a:cs typeface="Josefin Sans"/>
                <a:sym typeface="Josefin Sans"/>
              </a:rPr>
              <a:t>Strong petroleum odors, stained soil, stressed vegetation, a history of an underground oil tank, and laboratory results indicating petroleum contamination can all warrant further investigation.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a:endParaRPr lang="en-IN"/>
          </a:p>
        </p:txBody>
      </p:sp>
      <p:grpSp>
        <p:nvGrpSpPr>
          <p:cNvPr id="3" name="Group 3"/>
          <p:cNvGrpSpPr/>
          <p:nvPr/>
        </p:nvGrpSpPr>
        <p:grpSpPr>
          <a:xfrm>
            <a:off x="732469" y="2445211"/>
            <a:ext cx="11828174" cy="6979434"/>
            <a:chOff x="0" y="0"/>
            <a:chExt cx="1622044" cy="957037"/>
          </a:xfrm>
        </p:grpSpPr>
        <p:sp>
          <p:nvSpPr>
            <p:cNvPr id="4" name="Freeform 4"/>
            <p:cNvSpPr/>
            <p:nvPr/>
          </p:nvSpPr>
          <p:spPr>
            <a:xfrm>
              <a:off x="0" y="0"/>
              <a:ext cx="1622044" cy="957038"/>
            </a:xfrm>
            <a:custGeom>
              <a:avLst/>
              <a:gdLst/>
              <a:ahLst/>
              <a:cxnLst/>
              <a:rect l="l" t="t" r="r" b="b"/>
              <a:pathLst>
                <a:path w="1622044" h="957038">
                  <a:moveTo>
                    <a:pt x="1622044" y="28145"/>
                  </a:moveTo>
                  <a:lnTo>
                    <a:pt x="1622044" y="928893"/>
                  </a:lnTo>
                  <a:cubicBezTo>
                    <a:pt x="1622044" y="936357"/>
                    <a:pt x="1619079" y="943516"/>
                    <a:pt x="1613801" y="948794"/>
                  </a:cubicBezTo>
                  <a:cubicBezTo>
                    <a:pt x="1608522" y="954072"/>
                    <a:pt x="1601364" y="957038"/>
                    <a:pt x="1593899" y="957038"/>
                  </a:cubicBezTo>
                  <a:lnTo>
                    <a:pt x="28145" y="957038"/>
                  </a:lnTo>
                  <a:cubicBezTo>
                    <a:pt x="20680" y="957038"/>
                    <a:pt x="13522" y="954072"/>
                    <a:pt x="8243" y="948794"/>
                  </a:cubicBezTo>
                  <a:cubicBezTo>
                    <a:pt x="2965" y="943516"/>
                    <a:pt x="0" y="936357"/>
                    <a:pt x="0" y="928893"/>
                  </a:cubicBezTo>
                  <a:lnTo>
                    <a:pt x="0" y="28145"/>
                  </a:lnTo>
                  <a:cubicBezTo>
                    <a:pt x="0" y="20680"/>
                    <a:pt x="2965" y="13522"/>
                    <a:pt x="8243" y="8243"/>
                  </a:cubicBezTo>
                  <a:cubicBezTo>
                    <a:pt x="13522" y="2965"/>
                    <a:pt x="20680" y="0"/>
                    <a:pt x="28145" y="0"/>
                  </a:cubicBezTo>
                  <a:lnTo>
                    <a:pt x="1593899" y="0"/>
                  </a:lnTo>
                  <a:cubicBezTo>
                    <a:pt x="1601364" y="0"/>
                    <a:pt x="1608522" y="2965"/>
                    <a:pt x="1613801" y="8243"/>
                  </a:cubicBezTo>
                  <a:cubicBezTo>
                    <a:pt x="1619079" y="13522"/>
                    <a:pt x="1622044" y="20680"/>
                    <a:pt x="1622044" y="28145"/>
                  </a:cubicBezTo>
                  <a:close/>
                </a:path>
              </a:pathLst>
            </a:custGeom>
            <a:solidFill>
              <a:srgbClr val="70DA44">
                <a:alpha val="69804"/>
              </a:srgbClr>
            </a:solidFill>
          </p:spPr>
          <p:txBody>
            <a:bodyPr/>
            <a:lstStyle/>
            <a:p>
              <a:endParaRPr lang="en-IN"/>
            </a:p>
          </p:txBody>
        </p:sp>
        <p:sp>
          <p:nvSpPr>
            <p:cNvPr id="5" name="TextBox 5"/>
            <p:cNvSpPr txBox="1"/>
            <p:nvPr/>
          </p:nvSpPr>
          <p:spPr>
            <a:xfrm>
              <a:off x="0" y="-38100"/>
              <a:ext cx="1622044" cy="995137"/>
            </a:xfrm>
            <a:prstGeom prst="rect">
              <a:avLst/>
            </a:prstGeom>
          </p:spPr>
          <p:txBody>
            <a:bodyPr lIns="44447" tIns="44447" rIns="44447" bIns="44447" rtlCol="0" anchor="ctr"/>
            <a:lstStyle/>
            <a:p>
              <a:pPr algn="ctr">
                <a:lnSpc>
                  <a:spcPts val="2659"/>
                </a:lnSpc>
              </a:pPr>
              <a:endParaRPr/>
            </a:p>
          </p:txBody>
        </p:sp>
      </p:grpSp>
      <p:grpSp>
        <p:nvGrpSpPr>
          <p:cNvPr id="6" name="Group 6"/>
          <p:cNvGrpSpPr/>
          <p:nvPr/>
        </p:nvGrpSpPr>
        <p:grpSpPr>
          <a:xfrm>
            <a:off x="991184" y="2676911"/>
            <a:ext cx="11310745" cy="6562251"/>
            <a:chOff x="0" y="0"/>
            <a:chExt cx="1670873" cy="969405"/>
          </a:xfrm>
        </p:grpSpPr>
        <p:sp>
          <p:nvSpPr>
            <p:cNvPr id="7" name="Freeform 7"/>
            <p:cNvSpPr/>
            <p:nvPr/>
          </p:nvSpPr>
          <p:spPr>
            <a:xfrm>
              <a:off x="0" y="0"/>
              <a:ext cx="1670873" cy="969405"/>
            </a:xfrm>
            <a:custGeom>
              <a:avLst/>
              <a:gdLst/>
              <a:ahLst/>
              <a:cxnLst/>
              <a:rect l="l" t="t" r="r" b="b"/>
              <a:pathLst>
                <a:path w="1670873" h="969405">
                  <a:moveTo>
                    <a:pt x="21903" y="0"/>
                  </a:moveTo>
                  <a:lnTo>
                    <a:pt x="1648970" y="0"/>
                  </a:lnTo>
                  <a:cubicBezTo>
                    <a:pt x="1654779" y="0"/>
                    <a:pt x="1660350" y="2308"/>
                    <a:pt x="1664458" y="6415"/>
                  </a:cubicBezTo>
                  <a:cubicBezTo>
                    <a:pt x="1668566" y="10523"/>
                    <a:pt x="1670873" y="16094"/>
                    <a:pt x="1670873" y="21903"/>
                  </a:cubicBezTo>
                  <a:lnTo>
                    <a:pt x="1670873" y="947501"/>
                  </a:lnTo>
                  <a:cubicBezTo>
                    <a:pt x="1670873" y="953311"/>
                    <a:pt x="1668566" y="958882"/>
                    <a:pt x="1664458" y="962989"/>
                  </a:cubicBezTo>
                  <a:cubicBezTo>
                    <a:pt x="1660350" y="967097"/>
                    <a:pt x="1654779" y="969405"/>
                    <a:pt x="1648970" y="969405"/>
                  </a:cubicBezTo>
                  <a:lnTo>
                    <a:pt x="21903" y="969405"/>
                  </a:lnTo>
                  <a:cubicBezTo>
                    <a:pt x="16094" y="969405"/>
                    <a:pt x="10523" y="967097"/>
                    <a:pt x="6415" y="962989"/>
                  </a:cubicBezTo>
                  <a:cubicBezTo>
                    <a:pt x="2308" y="958882"/>
                    <a:pt x="0" y="953311"/>
                    <a:pt x="0" y="947501"/>
                  </a:cubicBezTo>
                  <a:lnTo>
                    <a:pt x="0" y="21903"/>
                  </a:lnTo>
                  <a:cubicBezTo>
                    <a:pt x="0" y="16094"/>
                    <a:pt x="2308" y="10523"/>
                    <a:pt x="6415" y="6415"/>
                  </a:cubicBezTo>
                  <a:cubicBezTo>
                    <a:pt x="10523" y="2308"/>
                    <a:pt x="16094" y="0"/>
                    <a:pt x="21903" y="0"/>
                  </a:cubicBezTo>
                  <a:close/>
                </a:path>
              </a:pathLst>
            </a:custGeom>
            <a:ln w="47625" cap="rnd">
              <a:solidFill>
                <a:srgbClr val="70DA44"/>
              </a:solidFill>
              <a:prstDash val="solid"/>
              <a:round/>
            </a:ln>
          </p:spPr>
          <p:txBody>
            <a:bodyPr/>
            <a:lstStyle/>
            <a:p>
              <a:endParaRPr lang="en-IN"/>
            </a:p>
          </p:txBody>
        </p:sp>
        <p:sp>
          <p:nvSpPr>
            <p:cNvPr id="8" name="TextBox 8"/>
            <p:cNvSpPr txBox="1"/>
            <p:nvPr/>
          </p:nvSpPr>
          <p:spPr>
            <a:xfrm>
              <a:off x="0" y="-38100"/>
              <a:ext cx="1670873" cy="1007505"/>
            </a:xfrm>
            <a:prstGeom prst="rect">
              <a:avLst/>
            </a:prstGeom>
          </p:spPr>
          <p:txBody>
            <a:bodyPr lIns="44447" tIns="44447" rIns="44447" bIns="44447" rtlCol="0" anchor="ctr"/>
            <a:lstStyle/>
            <a:p>
              <a:pPr algn="ctr">
                <a:lnSpc>
                  <a:spcPts val="2659"/>
                </a:lnSpc>
              </a:pPr>
              <a:endParaRPr/>
            </a:p>
          </p:txBody>
        </p:sp>
      </p:grpSp>
      <p:grpSp>
        <p:nvGrpSpPr>
          <p:cNvPr id="9" name="Group 9"/>
          <p:cNvGrpSpPr/>
          <p:nvPr/>
        </p:nvGrpSpPr>
        <p:grpSpPr>
          <a:xfrm>
            <a:off x="13265073" y="1172478"/>
            <a:ext cx="4158473" cy="4758705"/>
            <a:chOff x="0" y="0"/>
            <a:chExt cx="812800" cy="930119"/>
          </a:xfrm>
        </p:grpSpPr>
        <p:sp>
          <p:nvSpPr>
            <p:cNvPr id="10" name="Freeform 10"/>
            <p:cNvSpPr/>
            <p:nvPr/>
          </p:nvSpPr>
          <p:spPr>
            <a:xfrm>
              <a:off x="0" y="0"/>
              <a:ext cx="812800" cy="930119"/>
            </a:xfrm>
            <a:custGeom>
              <a:avLst/>
              <a:gdLst/>
              <a:ahLst/>
              <a:cxnLst/>
              <a:rect l="l" t="t" r="r" b="b"/>
              <a:pathLst>
                <a:path w="812800" h="930119">
                  <a:moveTo>
                    <a:pt x="406400" y="0"/>
                  </a:moveTo>
                  <a:cubicBezTo>
                    <a:pt x="181951" y="0"/>
                    <a:pt x="0" y="208214"/>
                    <a:pt x="0" y="465060"/>
                  </a:cubicBezTo>
                  <a:cubicBezTo>
                    <a:pt x="0" y="721905"/>
                    <a:pt x="181951" y="930119"/>
                    <a:pt x="406400" y="930119"/>
                  </a:cubicBezTo>
                  <a:cubicBezTo>
                    <a:pt x="630849" y="930119"/>
                    <a:pt x="812800" y="721905"/>
                    <a:pt x="812800" y="465060"/>
                  </a:cubicBezTo>
                  <a:cubicBezTo>
                    <a:pt x="812800" y="208214"/>
                    <a:pt x="630849" y="0"/>
                    <a:pt x="406400" y="0"/>
                  </a:cubicBezTo>
                  <a:close/>
                </a:path>
              </a:pathLst>
            </a:custGeom>
            <a:solidFill>
              <a:srgbClr val="FFFFFF"/>
            </a:solidFill>
          </p:spPr>
          <p:txBody>
            <a:bodyPr/>
            <a:lstStyle/>
            <a:p>
              <a:endParaRPr lang="en-IN"/>
            </a:p>
          </p:txBody>
        </p:sp>
        <p:sp>
          <p:nvSpPr>
            <p:cNvPr id="11" name="TextBox 11"/>
            <p:cNvSpPr txBox="1"/>
            <p:nvPr/>
          </p:nvSpPr>
          <p:spPr>
            <a:xfrm>
              <a:off x="76200" y="49099"/>
              <a:ext cx="660400" cy="793822"/>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3482181" y="1420923"/>
            <a:ext cx="3724259" cy="4261817"/>
            <a:chOff x="0" y="0"/>
            <a:chExt cx="812800" cy="930119"/>
          </a:xfrm>
        </p:grpSpPr>
        <p:sp>
          <p:nvSpPr>
            <p:cNvPr id="13" name="Freeform 13"/>
            <p:cNvSpPr/>
            <p:nvPr/>
          </p:nvSpPr>
          <p:spPr>
            <a:xfrm>
              <a:off x="0" y="0"/>
              <a:ext cx="812800" cy="930119"/>
            </a:xfrm>
            <a:custGeom>
              <a:avLst/>
              <a:gdLst/>
              <a:ahLst/>
              <a:cxnLst/>
              <a:rect l="l" t="t" r="r" b="b"/>
              <a:pathLst>
                <a:path w="812800" h="930119">
                  <a:moveTo>
                    <a:pt x="406400" y="0"/>
                  </a:moveTo>
                  <a:cubicBezTo>
                    <a:pt x="181951" y="0"/>
                    <a:pt x="0" y="208214"/>
                    <a:pt x="0" y="465060"/>
                  </a:cubicBezTo>
                  <a:cubicBezTo>
                    <a:pt x="0" y="721905"/>
                    <a:pt x="181951" y="930119"/>
                    <a:pt x="406400" y="930119"/>
                  </a:cubicBezTo>
                  <a:cubicBezTo>
                    <a:pt x="630849" y="930119"/>
                    <a:pt x="812800" y="721905"/>
                    <a:pt x="812800" y="465060"/>
                  </a:cubicBezTo>
                  <a:cubicBezTo>
                    <a:pt x="812800" y="208214"/>
                    <a:pt x="630849" y="0"/>
                    <a:pt x="406400" y="0"/>
                  </a:cubicBezTo>
                  <a:close/>
                </a:path>
              </a:pathLst>
            </a:custGeom>
            <a:blipFill>
              <a:blip r:embed="rId3"/>
              <a:stretch>
                <a:fillRect l="-78303" r="-78303" b="12613"/>
              </a:stretch>
            </a:blipFill>
            <a:ln w="180975" cap="sq">
              <a:solidFill>
                <a:srgbClr val="70DA44"/>
              </a:solidFill>
              <a:prstDash val="solid"/>
              <a:miter/>
            </a:ln>
          </p:spPr>
          <p:txBody>
            <a:bodyPr/>
            <a:lstStyle/>
            <a:p>
              <a:endParaRPr lang="en-IN"/>
            </a:p>
          </p:txBody>
        </p:sp>
      </p:grpSp>
      <p:grpSp>
        <p:nvGrpSpPr>
          <p:cNvPr id="14" name="Group 14"/>
          <p:cNvGrpSpPr/>
          <p:nvPr/>
        </p:nvGrpSpPr>
        <p:grpSpPr>
          <a:xfrm>
            <a:off x="13305736" y="22710"/>
            <a:ext cx="4117810" cy="7091890"/>
            <a:chOff x="0" y="0"/>
            <a:chExt cx="1084526" cy="1867823"/>
          </a:xfrm>
        </p:grpSpPr>
        <p:sp>
          <p:nvSpPr>
            <p:cNvPr id="15" name="Freeform 15"/>
            <p:cNvSpPr/>
            <p:nvPr/>
          </p:nvSpPr>
          <p:spPr>
            <a:xfrm>
              <a:off x="0" y="0"/>
              <a:ext cx="1084526" cy="1867823"/>
            </a:xfrm>
            <a:custGeom>
              <a:avLst/>
              <a:gdLst/>
              <a:ahLst/>
              <a:cxnLst/>
              <a:rect l="l" t="t" r="r" b="b"/>
              <a:pathLst>
                <a:path w="1084526" h="1867823">
                  <a:moveTo>
                    <a:pt x="0" y="0"/>
                  </a:moveTo>
                  <a:lnTo>
                    <a:pt x="1084526" y="0"/>
                  </a:lnTo>
                  <a:lnTo>
                    <a:pt x="1084526" y="1867823"/>
                  </a:lnTo>
                  <a:lnTo>
                    <a:pt x="0" y="1867823"/>
                  </a:lnTo>
                  <a:close/>
                </a:path>
              </a:pathLst>
            </a:custGeom>
            <a:solidFill>
              <a:srgbClr val="70DA44"/>
            </a:solidFill>
          </p:spPr>
          <p:txBody>
            <a:bodyPr/>
            <a:lstStyle/>
            <a:p>
              <a:endParaRPr lang="en-IN"/>
            </a:p>
          </p:txBody>
        </p:sp>
        <p:sp>
          <p:nvSpPr>
            <p:cNvPr id="16" name="TextBox 16"/>
            <p:cNvSpPr txBox="1"/>
            <p:nvPr/>
          </p:nvSpPr>
          <p:spPr>
            <a:xfrm>
              <a:off x="0" y="-38100"/>
              <a:ext cx="1084526" cy="1905923"/>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14176803" y="22710"/>
            <a:ext cx="2375677" cy="5958251"/>
            <a:chOff x="0" y="0"/>
            <a:chExt cx="625693" cy="1569251"/>
          </a:xfrm>
        </p:grpSpPr>
        <p:sp>
          <p:nvSpPr>
            <p:cNvPr id="18" name="Freeform 18"/>
            <p:cNvSpPr/>
            <p:nvPr/>
          </p:nvSpPr>
          <p:spPr>
            <a:xfrm>
              <a:off x="0" y="0"/>
              <a:ext cx="625693" cy="1569251"/>
            </a:xfrm>
            <a:custGeom>
              <a:avLst/>
              <a:gdLst/>
              <a:ahLst/>
              <a:cxnLst/>
              <a:rect l="l" t="t" r="r" b="b"/>
              <a:pathLst>
                <a:path w="625693" h="1569251">
                  <a:moveTo>
                    <a:pt x="0" y="0"/>
                  </a:moveTo>
                  <a:lnTo>
                    <a:pt x="625693" y="0"/>
                  </a:lnTo>
                  <a:lnTo>
                    <a:pt x="625693" y="1569251"/>
                  </a:lnTo>
                  <a:lnTo>
                    <a:pt x="0" y="1569251"/>
                  </a:lnTo>
                  <a:close/>
                </a:path>
              </a:pathLst>
            </a:custGeom>
            <a:gradFill rotWithShape="1">
              <a:gsLst>
                <a:gs pos="0">
                  <a:srgbClr val="FFFFFF">
                    <a:alpha val="43000"/>
                  </a:srgbClr>
                </a:gs>
                <a:gs pos="100000">
                  <a:srgbClr val="FFFFFF">
                    <a:alpha val="0"/>
                  </a:srgbClr>
                </a:gs>
              </a:gsLst>
              <a:lin ang="5400000"/>
            </a:gradFill>
          </p:spPr>
          <p:txBody>
            <a:bodyPr/>
            <a:lstStyle/>
            <a:p>
              <a:endParaRPr lang="en-IN"/>
            </a:p>
          </p:txBody>
        </p:sp>
        <p:sp>
          <p:nvSpPr>
            <p:cNvPr id="19" name="TextBox 19"/>
            <p:cNvSpPr txBox="1"/>
            <p:nvPr/>
          </p:nvSpPr>
          <p:spPr>
            <a:xfrm>
              <a:off x="0" y="-38100"/>
              <a:ext cx="625693" cy="1607351"/>
            </a:xfrm>
            <a:prstGeom prst="rect">
              <a:avLst/>
            </a:prstGeom>
          </p:spPr>
          <p:txBody>
            <a:bodyPr lIns="50800" tIns="50800" rIns="50800" bIns="50800" rtlCol="0" anchor="ctr"/>
            <a:lstStyle/>
            <a:p>
              <a:pPr algn="ctr">
                <a:lnSpc>
                  <a:spcPts val="2659"/>
                </a:lnSpc>
              </a:pPr>
              <a:endParaRPr/>
            </a:p>
          </p:txBody>
        </p:sp>
      </p:grpSp>
      <p:sp>
        <p:nvSpPr>
          <p:cNvPr id="20" name="Freeform 20"/>
          <p:cNvSpPr/>
          <p:nvPr/>
        </p:nvSpPr>
        <p:spPr>
          <a:xfrm>
            <a:off x="12850613" y="4968820"/>
            <a:ext cx="5017636" cy="5017636"/>
          </a:xfrm>
          <a:custGeom>
            <a:avLst/>
            <a:gdLst/>
            <a:ahLst/>
            <a:cxnLst/>
            <a:rect l="l" t="t" r="r" b="b"/>
            <a:pathLst>
              <a:path w="5017636" h="5017636">
                <a:moveTo>
                  <a:pt x="0" y="0"/>
                </a:moveTo>
                <a:lnTo>
                  <a:pt x="5017636" y="0"/>
                </a:lnTo>
                <a:lnTo>
                  <a:pt x="5017636" y="5017637"/>
                </a:lnTo>
                <a:lnTo>
                  <a:pt x="0" y="5017637"/>
                </a:lnTo>
                <a:lnTo>
                  <a:pt x="0" y="0"/>
                </a:lnTo>
                <a:close/>
              </a:path>
            </a:pathLst>
          </a:custGeom>
          <a:blipFill>
            <a:blip r:embed="rId4"/>
            <a:stretch>
              <a:fillRect/>
            </a:stretch>
          </a:blipFill>
        </p:spPr>
        <p:txBody>
          <a:bodyPr/>
          <a:lstStyle/>
          <a:p>
            <a:endParaRPr lang="en-IN"/>
          </a:p>
        </p:txBody>
      </p:sp>
      <p:sp>
        <p:nvSpPr>
          <p:cNvPr id="21" name="Freeform 21"/>
          <p:cNvSpPr/>
          <p:nvPr/>
        </p:nvSpPr>
        <p:spPr>
          <a:xfrm>
            <a:off x="12850613" y="497267"/>
            <a:ext cx="5017636" cy="5017636"/>
          </a:xfrm>
          <a:custGeom>
            <a:avLst/>
            <a:gdLst/>
            <a:ahLst/>
            <a:cxnLst/>
            <a:rect l="l" t="t" r="r" b="b"/>
            <a:pathLst>
              <a:path w="5017636" h="5017636">
                <a:moveTo>
                  <a:pt x="0" y="0"/>
                </a:moveTo>
                <a:lnTo>
                  <a:pt x="5017636" y="0"/>
                </a:lnTo>
                <a:lnTo>
                  <a:pt x="5017636" y="5017637"/>
                </a:lnTo>
                <a:lnTo>
                  <a:pt x="0" y="5017637"/>
                </a:lnTo>
                <a:lnTo>
                  <a:pt x="0" y="0"/>
                </a:lnTo>
                <a:close/>
              </a:path>
            </a:pathLst>
          </a:custGeom>
          <a:blipFill>
            <a:blip r:embed="rId4"/>
            <a:stretch>
              <a:fillRect/>
            </a:stretch>
          </a:blipFill>
        </p:spPr>
        <p:txBody>
          <a:bodyPr/>
          <a:lstStyle/>
          <a:p>
            <a:endParaRPr lang="en-IN"/>
          </a:p>
        </p:txBody>
      </p:sp>
      <p:grpSp>
        <p:nvGrpSpPr>
          <p:cNvPr id="22" name="Group 22"/>
          <p:cNvGrpSpPr/>
          <p:nvPr/>
        </p:nvGrpSpPr>
        <p:grpSpPr>
          <a:xfrm>
            <a:off x="13265073" y="5297797"/>
            <a:ext cx="4158473" cy="4158473"/>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IN"/>
            </a:p>
          </p:txBody>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5" name="Group 25"/>
          <p:cNvGrpSpPr/>
          <p:nvPr/>
        </p:nvGrpSpPr>
        <p:grpSpPr>
          <a:xfrm>
            <a:off x="13265073" y="826244"/>
            <a:ext cx="4158473" cy="4158473"/>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IN"/>
            </a:p>
          </p:txBody>
        </p:sp>
        <p:sp>
          <p:nvSpPr>
            <p:cNvPr id="27" name="TextBox 2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8" name="Group 28"/>
          <p:cNvGrpSpPr/>
          <p:nvPr/>
        </p:nvGrpSpPr>
        <p:grpSpPr>
          <a:xfrm>
            <a:off x="13482181" y="5514904"/>
            <a:ext cx="3724259" cy="3724259"/>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t="-16666" b="-16666"/>
              </a:stretch>
            </a:blipFill>
            <a:ln w="180975" cap="sq">
              <a:solidFill>
                <a:srgbClr val="70DA44"/>
              </a:solidFill>
              <a:prstDash val="solid"/>
              <a:miter/>
            </a:ln>
          </p:spPr>
          <p:txBody>
            <a:bodyPr/>
            <a:lstStyle/>
            <a:p>
              <a:endParaRPr lang="en-IN"/>
            </a:p>
          </p:txBody>
        </p:sp>
      </p:grpSp>
      <p:grpSp>
        <p:nvGrpSpPr>
          <p:cNvPr id="30" name="Group 30"/>
          <p:cNvGrpSpPr/>
          <p:nvPr/>
        </p:nvGrpSpPr>
        <p:grpSpPr>
          <a:xfrm>
            <a:off x="13482181" y="1043351"/>
            <a:ext cx="3724259" cy="3724259"/>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69047" r="-69047"/>
              </a:stretch>
            </a:blipFill>
            <a:ln w="180975" cap="sq">
              <a:solidFill>
                <a:srgbClr val="70DA44"/>
              </a:solidFill>
              <a:prstDash val="solid"/>
              <a:miter/>
            </a:ln>
          </p:spPr>
          <p:txBody>
            <a:bodyPr/>
            <a:lstStyle/>
            <a:p>
              <a:endParaRPr lang="en-IN"/>
            </a:p>
          </p:txBody>
        </p:sp>
      </p:grpSp>
      <p:sp>
        <p:nvSpPr>
          <p:cNvPr id="32" name="Freeform 32"/>
          <p:cNvSpPr/>
          <p:nvPr/>
        </p:nvSpPr>
        <p:spPr>
          <a:xfrm rot="-5400000">
            <a:off x="11383451" y="-329968"/>
            <a:ext cx="337099" cy="1654471"/>
          </a:xfrm>
          <a:custGeom>
            <a:avLst/>
            <a:gdLst/>
            <a:ahLst/>
            <a:cxnLst/>
            <a:rect l="l" t="t" r="r" b="b"/>
            <a:pathLst>
              <a:path w="337099" h="1654471">
                <a:moveTo>
                  <a:pt x="0" y="0"/>
                </a:moveTo>
                <a:lnTo>
                  <a:pt x="337099" y="0"/>
                </a:lnTo>
                <a:lnTo>
                  <a:pt x="337099" y="1654471"/>
                </a:lnTo>
                <a:lnTo>
                  <a:pt x="0" y="165447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IN"/>
          </a:p>
        </p:txBody>
      </p:sp>
      <p:sp>
        <p:nvSpPr>
          <p:cNvPr id="33" name="TextBox 33"/>
          <p:cNvSpPr txBox="1"/>
          <p:nvPr/>
        </p:nvSpPr>
        <p:spPr>
          <a:xfrm>
            <a:off x="625312" y="1312227"/>
            <a:ext cx="11834916" cy="754981"/>
          </a:xfrm>
          <a:prstGeom prst="rect">
            <a:avLst/>
          </a:prstGeom>
        </p:spPr>
        <p:txBody>
          <a:bodyPr lIns="0" tIns="0" rIns="0" bIns="0" rtlCol="0" anchor="t">
            <a:spAutoFit/>
          </a:bodyPr>
          <a:lstStyle/>
          <a:p>
            <a:pPr algn="l">
              <a:lnSpc>
                <a:spcPts val="6160"/>
              </a:lnSpc>
            </a:pPr>
            <a:r>
              <a:rPr lang="en-US" sz="4400" b="1">
                <a:solidFill>
                  <a:srgbClr val="000000"/>
                </a:solidFill>
                <a:latin typeface="Canva Sans Bold"/>
                <a:ea typeface="Canva Sans Bold"/>
                <a:cs typeface="Canva Sans Bold"/>
                <a:sym typeface="Canva Sans Bold"/>
              </a:rPr>
              <a:t>What Is Soil Remediation?</a:t>
            </a:r>
          </a:p>
        </p:txBody>
      </p:sp>
      <p:sp>
        <p:nvSpPr>
          <p:cNvPr id="34" name="TextBox 34"/>
          <p:cNvSpPr txBox="1"/>
          <p:nvPr/>
        </p:nvSpPr>
        <p:spPr>
          <a:xfrm>
            <a:off x="1279872" y="2848330"/>
            <a:ext cx="10733369" cy="6424500"/>
          </a:xfrm>
          <a:prstGeom prst="rect">
            <a:avLst/>
          </a:prstGeom>
        </p:spPr>
        <p:txBody>
          <a:bodyPr lIns="0" tIns="0" rIns="0" bIns="0" rtlCol="0" anchor="t">
            <a:spAutoFit/>
          </a:bodyPr>
          <a:lstStyle/>
          <a:p>
            <a:pPr algn="just">
              <a:lnSpc>
                <a:spcPts val="3920"/>
              </a:lnSpc>
            </a:pPr>
            <a:endParaRPr/>
          </a:p>
          <a:p>
            <a:pPr algn="just">
              <a:lnSpc>
                <a:spcPts val="3920"/>
              </a:lnSpc>
            </a:pPr>
            <a:r>
              <a:rPr lang="en-US" sz="2800" b="1" u="sng">
                <a:solidFill>
                  <a:srgbClr val="000000"/>
                </a:solidFill>
                <a:latin typeface="Josefin Sans Bold"/>
                <a:ea typeface="Josefin Sans Bold"/>
                <a:cs typeface="Josefin Sans Bold"/>
                <a:sym typeface="Josefin Sans Bold"/>
                <a:hlinkClick r:id="rId8" tooltip="https://www.simpletankservices.com/soil-remediation-new-jersey/"/>
              </a:rPr>
              <a:t>Soil Remediation Services NJ</a:t>
            </a:r>
            <a:r>
              <a:rPr lang="en-US" sz="2800">
                <a:solidFill>
                  <a:srgbClr val="000000"/>
                </a:solidFill>
                <a:latin typeface="Josefin Sans"/>
                <a:ea typeface="Josefin Sans"/>
                <a:cs typeface="Josefin Sans"/>
                <a:sym typeface="Josefin Sans"/>
              </a:rPr>
              <a:t> is the process of investigating and addressing contaminated soil so that a property can meet applicable environmental requirements. Depending on the circumstances, the work may involve additional investigation, excavation and removal of impacted soil, treatment or containment, sampling, and environmental documentation. </a:t>
            </a:r>
          </a:p>
          <a:p>
            <a:pPr algn="just">
              <a:lnSpc>
                <a:spcPts val="3920"/>
              </a:lnSpc>
            </a:pPr>
            <a:endParaRPr lang="en-US" sz="2800">
              <a:solidFill>
                <a:srgbClr val="000000"/>
              </a:solidFill>
              <a:latin typeface="Josefin Sans"/>
              <a:ea typeface="Josefin Sans"/>
              <a:cs typeface="Josefin Sans"/>
              <a:sym typeface="Josefin Sans"/>
            </a:endParaRPr>
          </a:p>
          <a:p>
            <a:pPr algn="just">
              <a:lnSpc>
                <a:spcPts val="3920"/>
              </a:lnSpc>
            </a:pPr>
            <a:r>
              <a:rPr lang="en-US" sz="2800">
                <a:solidFill>
                  <a:srgbClr val="000000"/>
                </a:solidFill>
                <a:latin typeface="Josefin Sans"/>
                <a:ea typeface="Josefin Sans"/>
                <a:cs typeface="Josefin Sans"/>
                <a:sym typeface="Josefin Sans"/>
              </a:rPr>
              <a:t>For residential properties, a leaking underground heating oil tank is one potential source of petroleum contamination. When a discharge is discovered, the affected area may require investigation, sampling, and remediation based on the conditions found at the property.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a:endParaRPr lang="en-IN"/>
          </a:p>
        </p:txBody>
      </p:sp>
      <p:grpSp>
        <p:nvGrpSpPr>
          <p:cNvPr id="3" name="Group 3"/>
          <p:cNvGrpSpPr/>
          <p:nvPr/>
        </p:nvGrpSpPr>
        <p:grpSpPr>
          <a:xfrm>
            <a:off x="12123791" y="-1759109"/>
            <a:ext cx="9308862" cy="9297225"/>
            <a:chOff x="0" y="0"/>
            <a:chExt cx="12411815" cy="12396301"/>
          </a:xfrm>
        </p:grpSpPr>
        <p:sp>
          <p:nvSpPr>
            <p:cNvPr id="4" name="Freeform 4"/>
            <p:cNvSpPr/>
            <p:nvPr/>
          </p:nvSpPr>
          <p:spPr>
            <a:xfrm>
              <a:off x="0" y="0"/>
              <a:ext cx="12411815" cy="12396301"/>
            </a:xfrm>
            <a:custGeom>
              <a:avLst/>
              <a:gdLst/>
              <a:ahLst/>
              <a:cxnLst/>
              <a:rect l="l" t="t" r="r" b="b"/>
              <a:pathLst>
                <a:path w="12411815" h="12396301">
                  <a:moveTo>
                    <a:pt x="0" y="0"/>
                  </a:moveTo>
                  <a:lnTo>
                    <a:pt x="12411815" y="0"/>
                  </a:lnTo>
                  <a:lnTo>
                    <a:pt x="12411815" y="12396301"/>
                  </a:lnTo>
                  <a:lnTo>
                    <a:pt x="0" y="12396301"/>
                  </a:lnTo>
                  <a:lnTo>
                    <a:pt x="0" y="0"/>
                  </a:lnTo>
                  <a:close/>
                </a:path>
              </a:pathLst>
            </a:custGeom>
            <a:blipFill>
              <a:blip r:embed="rId3"/>
              <a:stretch>
                <a:fillRect/>
              </a:stretch>
            </a:blipFill>
          </p:spPr>
          <p:txBody>
            <a:bodyPr/>
            <a:lstStyle/>
            <a:p>
              <a:endParaRPr lang="en-IN"/>
            </a:p>
          </p:txBody>
        </p:sp>
        <p:grpSp>
          <p:nvGrpSpPr>
            <p:cNvPr id="5" name="Group 5"/>
            <p:cNvGrpSpPr/>
            <p:nvPr/>
          </p:nvGrpSpPr>
          <p:grpSpPr>
            <a:xfrm>
              <a:off x="754599" y="520855"/>
              <a:ext cx="11097408" cy="1109740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0DA44"/>
              </a:solidFill>
            </p:spPr>
            <p:txBody>
              <a:bodyPr/>
              <a:lstStyle/>
              <a:p>
                <a:endParaRPr lang="en-IN"/>
              </a:p>
            </p:txBody>
          </p:sp>
          <p:sp>
            <p:nvSpPr>
              <p:cNvPr id="7" name="TextBox 7"/>
              <p:cNvSpPr txBox="1"/>
              <p:nvPr/>
            </p:nvSpPr>
            <p:spPr>
              <a:xfrm>
                <a:off x="76200" y="38100"/>
                <a:ext cx="660400" cy="698500"/>
              </a:xfrm>
              <a:prstGeom prst="rect">
                <a:avLst/>
              </a:prstGeom>
            </p:spPr>
            <p:txBody>
              <a:bodyPr lIns="49964" tIns="49964" rIns="49964" bIns="49964" rtlCol="0" anchor="ctr"/>
              <a:lstStyle/>
              <a:p>
                <a:pPr algn="ctr">
                  <a:lnSpc>
                    <a:spcPts val="2660"/>
                  </a:lnSpc>
                </a:pPr>
                <a:endParaRPr/>
              </a:p>
            </p:txBody>
          </p:sp>
        </p:grpSp>
      </p:grpSp>
      <p:grpSp>
        <p:nvGrpSpPr>
          <p:cNvPr id="8" name="Group 8"/>
          <p:cNvGrpSpPr/>
          <p:nvPr/>
        </p:nvGrpSpPr>
        <p:grpSpPr>
          <a:xfrm>
            <a:off x="14701386" y="3967402"/>
            <a:ext cx="7096497" cy="7087627"/>
            <a:chOff x="0" y="0"/>
            <a:chExt cx="9461997" cy="9450169"/>
          </a:xfrm>
        </p:grpSpPr>
        <p:sp>
          <p:nvSpPr>
            <p:cNvPr id="9" name="Freeform 9"/>
            <p:cNvSpPr/>
            <p:nvPr/>
          </p:nvSpPr>
          <p:spPr>
            <a:xfrm>
              <a:off x="0" y="0"/>
              <a:ext cx="9461997" cy="9450169"/>
            </a:xfrm>
            <a:custGeom>
              <a:avLst/>
              <a:gdLst/>
              <a:ahLst/>
              <a:cxnLst/>
              <a:rect l="l" t="t" r="r" b="b"/>
              <a:pathLst>
                <a:path w="9461997" h="9450169">
                  <a:moveTo>
                    <a:pt x="0" y="0"/>
                  </a:moveTo>
                  <a:lnTo>
                    <a:pt x="9461997" y="0"/>
                  </a:lnTo>
                  <a:lnTo>
                    <a:pt x="9461997" y="9450169"/>
                  </a:lnTo>
                  <a:lnTo>
                    <a:pt x="0" y="9450169"/>
                  </a:lnTo>
                  <a:lnTo>
                    <a:pt x="0" y="0"/>
                  </a:lnTo>
                  <a:close/>
                </a:path>
              </a:pathLst>
            </a:custGeom>
            <a:blipFill>
              <a:blip r:embed="rId3"/>
              <a:stretch>
                <a:fillRect/>
              </a:stretch>
            </a:blipFill>
          </p:spPr>
          <p:txBody>
            <a:bodyPr/>
            <a:lstStyle/>
            <a:p>
              <a:endParaRPr lang="en-IN"/>
            </a:p>
          </p:txBody>
        </p:sp>
        <p:grpSp>
          <p:nvGrpSpPr>
            <p:cNvPr id="10" name="Group 10"/>
            <p:cNvGrpSpPr/>
            <p:nvPr/>
          </p:nvGrpSpPr>
          <p:grpSpPr>
            <a:xfrm>
              <a:off x="575259" y="397067"/>
              <a:ext cx="8459974" cy="8459974"/>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F8080"/>
              </a:solidFill>
            </p:spPr>
            <p:txBody>
              <a:bodyPr/>
              <a:lstStyle/>
              <a:p>
                <a:endParaRPr lang="en-IN"/>
              </a:p>
            </p:txBody>
          </p:sp>
          <p:sp>
            <p:nvSpPr>
              <p:cNvPr id="12" name="TextBox 12"/>
              <p:cNvSpPr txBox="1"/>
              <p:nvPr/>
            </p:nvSpPr>
            <p:spPr>
              <a:xfrm>
                <a:off x="76200" y="38100"/>
                <a:ext cx="660400" cy="698500"/>
              </a:xfrm>
              <a:prstGeom prst="rect">
                <a:avLst/>
              </a:prstGeom>
            </p:spPr>
            <p:txBody>
              <a:bodyPr lIns="49964" tIns="49964" rIns="49964" bIns="49964" rtlCol="0" anchor="ctr"/>
              <a:lstStyle/>
              <a:p>
                <a:pPr algn="ctr">
                  <a:lnSpc>
                    <a:spcPts val="2660"/>
                  </a:lnSpc>
                </a:pPr>
                <a:endParaRPr/>
              </a:p>
            </p:txBody>
          </p:sp>
        </p:grpSp>
      </p:grpSp>
      <p:sp>
        <p:nvSpPr>
          <p:cNvPr id="13" name="AutoShape 13"/>
          <p:cNvSpPr/>
          <p:nvPr/>
        </p:nvSpPr>
        <p:spPr>
          <a:xfrm>
            <a:off x="1102707" y="9220200"/>
            <a:ext cx="9689755" cy="0"/>
          </a:xfrm>
          <a:prstGeom prst="line">
            <a:avLst/>
          </a:prstGeom>
          <a:ln w="76200" cap="rnd">
            <a:solidFill>
              <a:srgbClr val="70DA44"/>
            </a:solidFill>
            <a:prstDash val="solid"/>
            <a:headEnd type="none" w="sm" len="sm"/>
            <a:tailEnd type="none" w="sm" len="sm"/>
          </a:ln>
        </p:spPr>
        <p:txBody>
          <a:bodyPr/>
          <a:lstStyle/>
          <a:p>
            <a:endParaRPr lang="en-IN"/>
          </a:p>
        </p:txBody>
      </p:sp>
      <p:sp>
        <p:nvSpPr>
          <p:cNvPr id="14" name="Freeform 14"/>
          <p:cNvSpPr/>
          <p:nvPr/>
        </p:nvSpPr>
        <p:spPr>
          <a:xfrm>
            <a:off x="11781306" y="2559644"/>
            <a:ext cx="6210336" cy="6210336"/>
          </a:xfrm>
          <a:custGeom>
            <a:avLst/>
            <a:gdLst/>
            <a:ahLst/>
            <a:cxnLst/>
            <a:rect l="l" t="t" r="r" b="b"/>
            <a:pathLst>
              <a:path w="6210336" h="6210336">
                <a:moveTo>
                  <a:pt x="0" y="0"/>
                </a:moveTo>
                <a:lnTo>
                  <a:pt x="6210336" y="0"/>
                </a:lnTo>
                <a:lnTo>
                  <a:pt x="6210336" y="6210336"/>
                </a:lnTo>
                <a:lnTo>
                  <a:pt x="0" y="6210336"/>
                </a:lnTo>
                <a:lnTo>
                  <a:pt x="0" y="0"/>
                </a:lnTo>
                <a:close/>
              </a:path>
            </a:pathLst>
          </a:custGeom>
          <a:blipFill>
            <a:blip r:embed="rId4"/>
            <a:stretch>
              <a:fillRect/>
            </a:stretch>
          </a:blipFill>
        </p:spPr>
        <p:txBody>
          <a:bodyPr/>
          <a:lstStyle/>
          <a:p>
            <a:endParaRPr lang="en-IN"/>
          </a:p>
        </p:txBody>
      </p:sp>
      <p:grpSp>
        <p:nvGrpSpPr>
          <p:cNvPr id="15" name="Group 15"/>
          <p:cNvGrpSpPr/>
          <p:nvPr/>
        </p:nvGrpSpPr>
        <p:grpSpPr>
          <a:xfrm>
            <a:off x="12294285" y="2966819"/>
            <a:ext cx="5146949" cy="5146949"/>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IN"/>
            </a:p>
          </p:txBody>
        </p:sp>
        <p:sp>
          <p:nvSpPr>
            <p:cNvPr id="17" name="TextBox 17"/>
            <p:cNvSpPr txBox="1"/>
            <p:nvPr/>
          </p:nvSpPr>
          <p:spPr>
            <a:xfrm>
              <a:off x="76200" y="38100"/>
              <a:ext cx="660400" cy="698500"/>
            </a:xfrm>
            <a:prstGeom prst="rect">
              <a:avLst/>
            </a:prstGeom>
          </p:spPr>
          <p:txBody>
            <a:bodyPr lIns="62875" tIns="62875" rIns="62875" bIns="62875" rtlCol="0" anchor="ctr"/>
            <a:lstStyle/>
            <a:p>
              <a:pPr algn="ctr">
                <a:lnSpc>
                  <a:spcPts val="2660"/>
                </a:lnSpc>
              </a:pPr>
              <a:endParaRPr/>
            </a:p>
          </p:txBody>
        </p:sp>
      </p:grpSp>
      <p:grpSp>
        <p:nvGrpSpPr>
          <p:cNvPr id="18" name="Group 18"/>
          <p:cNvGrpSpPr/>
          <p:nvPr/>
        </p:nvGrpSpPr>
        <p:grpSpPr>
          <a:xfrm>
            <a:off x="12562999" y="3235532"/>
            <a:ext cx="4609521" cy="4609521"/>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187" r="-25187"/>
              </a:stretch>
            </a:blipFill>
            <a:ln w="180975" cap="sq">
              <a:solidFill>
                <a:srgbClr val="70DA44"/>
              </a:solidFill>
              <a:prstDash val="solid"/>
              <a:miter/>
            </a:ln>
          </p:spPr>
          <p:txBody>
            <a:bodyPr/>
            <a:lstStyle/>
            <a:p>
              <a:endParaRPr lang="en-IN"/>
            </a:p>
          </p:txBody>
        </p:sp>
      </p:grpSp>
      <p:sp>
        <p:nvSpPr>
          <p:cNvPr id="20" name="Freeform 20"/>
          <p:cNvSpPr/>
          <p:nvPr/>
        </p:nvSpPr>
        <p:spPr>
          <a:xfrm flipH="1">
            <a:off x="12537531" y="8981280"/>
            <a:ext cx="1287633" cy="572997"/>
          </a:xfrm>
          <a:custGeom>
            <a:avLst/>
            <a:gdLst/>
            <a:ahLst/>
            <a:cxnLst/>
            <a:rect l="l" t="t" r="r" b="b"/>
            <a:pathLst>
              <a:path w="1287633" h="572997">
                <a:moveTo>
                  <a:pt x="1287633" y="0"/>
                </a:moveTo>
                <a:lnTo>
                  <a:pt x="0" y="0"/>
                </a:lnTo>
                <a:lnTo>
                  <a:pt x="0" y="572997"/>
                </a:lnTo>
                <a:lnTo>
                  <a:pt x="1287633" y="572997"/>
                </a:lnTo>
                <a:lnTo>
                  <a:pt x="1287633"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IN"/>
          </a:p>
        </p:txBody>
      </p:sp>
      <p:sp>
        <p:nvSpPr>
          <p:cNvPr id="21" name="Freeform 21"/>
          <p:cNvSpPr/>
          <p:nvPr/>
        </p:nvSpPr>
        <p:spPr>
          <a:xfrm flipH="1">
            <a:off x="15754823" y="1645398"/>
            <a:ext cx="1287633" cy="572997"/>
          </a:xfrm>
          <a:custGeom>
            <a:avLst/>
            <a:gdLst/>
            <a:ahLst/>
            <a:cxnLst/>
            <a:rect l="l" t="t" r="r" b="b"/>
            <a:pathLst>
              <a:path w="1287633" h="572997">
                <a:moveTo>
                  <a:pt x="1287633" y="0"/>
                </a:moveTo>
                <a:lnTo>
                  <a:pt x="0" y="0"/>
                </a:lnTo>
                <a:lnTo>
                  <a:pt x="0" y="572997"/>
                </a:lnTo>
                <a:lnTo>
                  <a:pt x="1287633" y="572997"/>
                </a:lnTo>
                <a:lnTo>
                  <a:pt x="1287633"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IN"/>
          </a:p>
        </p:txBody>
      </p:sp>
      <p:sp>
        <p:nvSpPr>
          <p:cNvPr id="22" name="Freeform 22"/>
          <p:cNvSpPr/>
          <p:nvPr/>
        </p:nvSpPr>
        <p:spPr>
          <a:xfrm>
            <a:off x="11612757" y="1732408"/>
            <a:ext cx="337099" cy="1654471"/>
          </a:xfrm>
          <a:custGeom>
            <a:avLst/>
            <a:gdLst/>
            <a:ahLst/>
            <a:cxnLst/>
            <a:rect l="l" t="t" r="r" b="b"/>
            <a:pathLst>
              <a:path w="337099" h="1654471">
                <a:moveTo>
                  <a:pt x="0" y="0"/>
                </a:moveTo>
                <a:lnTo>
                  <a:pt x="337099" y="0"/>
                </a:lnTo>
                <a:lnTo>
                  <a:pt x="337099" y="1654472"/>
                </a:lnTo>
                <a:lnTo>
                  <a:pt x="0" y="165447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IN"/>
          </a:p>
        </p:txBody>
      </p:sp>
      <p:sp>
        <p:nvSpPr>
          <p:cNvPr id="23" name="TextBox 23"/>
          <p:cNvSpPr txBox="1"/>
          <p:nvPr/>
        </p:nvSpPr>
        <p:spPr>
          <a:xfrm>
            <a:off x="453862" y="2634860"/>
            <a:ext cx="10338600" cy="5277644"/>
          </a:xfrm>
          <a:prstGeom prst="rect">
            <a:avLst/>
          </a:prstGeom>
        </p:spPr>
        <p:txBody>
          <a:bodyPr lIns="0" tIns="0" rIns="0" bIns="0" rtlCol="0" anchor="t">
            <a:spAutoFit/>
          </a:bodyPr>
          <a:lstStyle/>
          <a:p>
            <a:pPr algn="just">
              <a:lnSpc>
                <a:spcPts val="3502"/>
              </a:lnSpc>
            </a:pPr>
            <a:endParaRPr/>
          </a:p>
          <a:p>
            <a:pPr algn="just">
              <a:lnSpc>
                <a:spcPts val="3502"/>
              </a:lnSpc>
            </a:pPr>
            <a:r>
              <a:rPr lang="en-US" sz="2918">
                <a:solidFill>
                  <a:srgbClr val="000000"/>
                </a:solidFill>
                <a:latin typeface="Josefin Sans"/>
                <a:ea typeface="Josefin Sans"/>
                <a:cs typeface="Josefin Sans"/>
                <a:sym typeface="Josefin Sans"/>
              </a:rPr>
              <a:t>A persistent petroleum odor around an underground tank, excavation area, basement, or nearby soil can be a warning sign.</a:t>
            </a:r>
          </a:p>
          <a:p>
            <a:pPr algn="just">
              <a:lnSpc>
                <a:spcPts val="3502"/>
              </a:lnSpc>
            </a:pPr>
            <a:r>
              <a:rPr lang="en-US" sz="2918">
                <a:solidFill>
                  <a:srgbClr val="000000"/>
                </a:solidFill>
                <a:latin typeface="Josefin Sans"/>
                <a:ea typeface="Josefin Sans"/>
                <a:cs typeface="Josefin Sans"/>
                <a:sym typeface="Josefin Sans"/>
              </a:rPr>
              <a:t>A persistent petroleum odor away from the oil burner can be a warning sign, particularly when an underground tank is present or has recently been removed. An odor alone does not establish whether contamination is present or how extensive it may be. </a:t>
            </a:r>
          </a:p>
          <a:p>
            <a:pPr algn="just">
              <a:lnSpc>
                <a:spcPts val="3502"/>
              </a:lnSpc>
            </a:pPr>
            <a:r>
              <a:rPr lang="en-US" sz="2918">
                <a:solidFill>
                  <a:srgbClr val="000000"/>
                </a:solidFill>
                <a:latin typeface="Josefin Sans"/>
                <a:ea typeface="Josefin Sans"/>
                <a:cs typeface="Josefin Sans"/>
                <a:sym typeface="Josefin Sans"/>
              </a:rPr>
              <a:t>If you notice an unusual fuel smell, avoid disturbing potentially affected soil and have the situation evaluated by a qualified professional. </a:t>
            </a:r>
          </a:p>
        </p:txBody>
      </p:sp>
      <p:sp>
        <p:nvSpPr>
          <p:cNvPr id="24" name="TextBox 24"/>
          <p:cNvSpPr txBox="1"/>
          <p:nvPr/>
        </p:nvSpPr>
        <p:spPr>
          <a:xfrm>
            <a:off x="453862" y="1578723"/>
            <a:ext cx="10987445" cy="754981"/>
          </a:xfrm>
          <a:prstGeom prst="rect">
            <a:avLst/>
          </a:prstGeom>
        </p:spPr>
        <p:txBody>
          <a:bodyPr lIns="0" tIns="0" rIns="0" bIns="0" rtlCol="0" anchor="t">
            <a:spAutoFit/>
          </a:bodyPr>
          <a:lstStyle/>
          <a:p>
            <a:pPr algn="l">
              <a:lnSpc>
                <a:spcPts val="6160"/>
              </a:lnSpc>
            </a:pPr>
            <a:r>
              <a:rPr lang="en-US" sz="4400" b="1">
                <a:solidFill>
                  <a:srgbClr val="000000"/>
                </a:solidFill>
                <a:latin typeface="Canva Sans Bold"/>
                <a:ea typeface="Canva Sans Bold"/>
                <a:cs typeface="Canva Sans Bold"/>
                <a:sym typeface="Canva Sans Bold"/>
              </a:rPr>
              <a:t>1. Strong Petroleum or Oil Odors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3" r="-223"/>
            </a:stretch>
          </a:blipFill>
        </p:spPr>
        <p:txBody>
          <a:bodyPr/>
          <a:lstStyle/>
          <a:p>
            <a:endParaRPr lang="en-IN"/>
          </a:p>
        </p:txBody>
      </p:sp>
      <p:grpSp>
        <p:nvGrpSpPr>
          <p:cNvPr id="3" name="Group 3"/>
          <p:cNvGrpSpPr/>
          <p:nvPr/>
        </p:nvGrpSpPr>
        <p:grpSpPr>
          <a:xfrm>
            <a:off x="33485" y="-196748"/>
            <a:ext cx="18288000" cy="5079993"/>
            <a:chOff x="0" y="0"/>
            <a:chExt cx="4816593" cy="1337941"/>
          </a:xfrm>
        </p:grpSpPr>
        <p:sp>
          <p:nvSpPr>
            <p:cNvPr id="4" name="Freeform 4"/>
            <p:cNvSpPr/>
            <p:nvPr/>
          </p:nvSpPr>
          <p:spPr>
            <a:xfrm>
              <a:off x="0" y="0"/>
              <a:ext cx="4816592" cy="1337941"/>
            </a:xfrm>
            <a:custGeom>
              <a:avLst/>
              <a:gdLst/>
              <a:ahLst/>
              <a:cxnLst/>
              <a:rect l="l" t="t" r="r" b="b"/>
              <a:pathLst>
                <a:path w="4816592" h="1337941">
                  <a:moveTo>
                    <a:pt x="0" y="0"/>
                  </a:moveTo>
                  <a:lnTo>
                    <a:pt x="4816592" y="0"/>
                  </a:lnTo>
                  <a:lnTo>
                    <a:pt x="4816592" y="1337941"/>
                  </a:lnTo>
                  <a:lnTo>
                    <a:pt x="0" y="1337941"/>
                  </a:lnTo>
                  <a:close/>
                </a:path>
              </a:pathLst>
            </a:custGeom>
            <a:solidFill>
              <a:srgbClr val="1C2E60"/>
            </a:solidFill>
          </p:spPr>
          <p:txBody>
            <a:bodyPr/>
            <a:lstStyle/>
            <a:p>
              <a:endParaRPr lang="en-IN"/>
            </a:p>
          </p:txBody>
        </p:sp>
        <p:sp>
          <p:nvSpPr>
            <p:cNvPr id="5" name="TextBox 5"/>
            <p:cNvSpPr txBox="1"/>
            <p:nvPr/>
          </p:nvSpPr>
          <p:spPr>
            <a:xfrm>
              <a:off x="0" y="-38100"/>
              <a:ext cx="4816593" cy="137604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3983101" y="4279845"/>
            <a:ext cx="4304899" cy="4304899"/>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IN"/>
            </a:p>
          </p:txBody>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3949017" y="4326843"/>
            <a:ext cx="4305498" cy="4300116"/>
          </a:xfrm>
          <a:custGeom>
            <a:avLst/>
            <a:gdLst/>
            <a:ahLst/>
            <a:cxnLst/>
            <a:rect l="l" t="t" r="r" b="b"/>
            <a:pathLst>
              <a:path w="4305498" h="4300116">
                <a:moveTo>
                  <a:pt x="0" y="0"/>
                </a:moveTo>
                <a:lnTo>
                  <a:pt x="4305497" y="0"/>
                </a:lnTo>
                <a:lnTo>
                  <a:pt x="4305497" y="4300116"/>
                </a:lnTo>
                <a:lnTo>
                  <a:pt x="0" y="4300116"/>
                </a:lnTo>
                <a:lnTo>
                  <a:pt x="0" y="0"/>
                </a:lnTo>
                <a:close/>
              </a:path>
            </a:pathLst>
          </a:custGeom>
          <a:blipFill>
            <a:blip r:embed="rId3"/>
            <a:stretch>
              <a:fillRect/>
            </a:stretch>
          </a:blipFill>
        </p:spPr>
        <p:txBody>
          <a:bodyPr/>
          <a:lstStyle/>
          <a:p>
            <a:endParaRPr lang="en-IN"/>
          </a:p>
        </p:txBody>
      </p:sp>
      <p:grpSp>
        <p:nvGrpSpPr>
          <p:cNvPr id="10" name="Group 10"/>
          <p:cNvGrpSpPr/>
          <p:nvPr/>
        </p:nvGrpSpPr>
        <p:grpSpPr>
          <a:xfrm>
            <a:off x="14210777" y="4507521"/>
            <a:ext cx="3849547" cy="3849547"/>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F8080"/>
            </a:solidFill>
          </p:spPr>
          <p:txBody>
            <a:bodyPr/>
            <a:lstStyle/>
            <a:p>
              <a:endParaRPr lang="en-IN"/>
            </a:p>
          </p:txBody>
        </p:sp>
        <p:sp>
          <p:nvSpPr>
            <p:cNvPr id="12" name="TextBox 12"/>
            <p:cNvSpPr txBox="1"/>
            <p:nvPr/>
          </p:nvSpPr>
          <p:spPr>
            <a:xfrm>
              <a:off x="76200" y="38100"/>
              <a:ext cx="660400" cy="698500"/>
            </a:xfrm>
            <a:prstGeom prst="rect">
              <a:avLst/>
            </a:prstGeom>
          </p:spPr>
          <p:txBody>
            <a:bodyPr lIns="66727" tIns="66727" rIns="66727" bIns="66727" rtlCol="0" anchor="ctr"/>
            <a:lstStyle/>
            <a:p>
              <a:pPr algn="ctr">
                <a:lnSpc>
                  <a:spcPts val="2659"/>
                </a:lnSpc>
              </a:pPr>
              <a:endParaRPr/>
            </a:p>
          </p:txBody>
        </p:sp>
      </p:grpSp>
      <p:grpSp>
        <p:nvGrpSpPr>
          <p:cNvPr id="13" name="Group 13"/>
          <p:cNvGrpSpPr/>
          <p:nvPr/>
        </p:nvGrpSpPr>
        <p:grpSpPr>
          <a:xfrm>
            <a:off x="14436571" y="4733314"/>
            <a:ext cx="3397960" cy="3397960"/>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4626" r="-24626"/>
              </a:stretch>
            </a:blipFill>
            <a:ln w="142875" cap="sq">
              <a:solidFill>
                <a:srgbClr val="FFFFFF"/>
              </a:solidFill>
              <a:prstDash val="solid"/>
              <a:miter/>
            </a:ln>
          </p:spPr>
          <p:txBody>
            <a:bodyPr/>
            <a:lstStyle/>
            <a:p>
              <a:endParaRPr lang="en-IN"/>
            </a:p>
          </p:txBody>
        </p:sp>
      </p:grpSp>
      <p:sp>
        <p:nvSpPr>
          <p:cNvPr id="15" name="Freeform 15"/>
          <p:cNvSpPr/>
          <p:nvPr/>
        </p:nvSpPr>
        <p:spPr>
          <a:xfrm>
            <a:off x="14321583" y="-1210959"/>
            <a:ext cx="4605382" cy="2717176"/>
          </a:xfrm>
          <a:custGeom>
            <a:avLst/>
            <a:gdLst/>
            <a:ahLst/>
            <a:cxnLst/>
            <a:rect l="l" t="t" r="r" b="b"/>
            <a:pathLst>
              <a:path w="4605382" h="2717176">
                <a:moveTo>
                  <a:pt x="0" y="0"/>
                </a:moveTo>
                <a:lnTo>
                  <a:pt x="4605382" y="0"/>
                </a:lnTo>
                <a:lnTo>
                  <a:pt x="4605382" y="2717175"/>
                </a:lnTo>
                <a:lnTo>
                  <a:pt x="0" y="271717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IN"/>
          </a:p>
        </p:txBody>
      </p:sp>
      <p:sp>
        <p:nvSpPr>
          <p:cNvPr id="16" name="AutoShape 16"/>
          <p:cNvSpPr/>
          <p:nvPr/>
        </p:nvSpPr>
        <p:spPr>
          <a:xfrm>
            <a:off x="2682552" y="5151431"/>
            <a:ext cx="11266464" cy="0"/>
          </a:xfrm>
          <a:prstGeom prst="line">
            <a:avLst/>
          </a:prstGeom>
          <a:ln w="85725" cap="rnd">
            <a:solidFill>
              <a:srgbClr val="70DA44"/>
            </a:solidFill>
            <a:prstDash val="solid"/>
            <a:headEnd type="none" w="sm" len="sm"/>
            <a:tailEnd type="none" w="sm" len="sm"/>
          </a:ln>
        </p:spPr>
        <p:txBody>
          <a:bodyPr/>
          <a:lstStyle/>
          <a:p>
            <a:endParaRPr lang="en-IN"/>
          </a:p>
        </p:txBody>
      </p:sp>
      <p:sp>
        <p:nvSpPr>
          <p:cNvPr id="17" name="TextBox 17"/>
          <p:cNvSpPr txBox="1"/>
          <p:nvPr/>
        </p:nvSpPr>
        <p:spPr>
          <a:xfrm>
            <a:off x="814460" y="1506752"/>
            <a:ext cx="17245864" cy="3255944"/>
          </a:xfrm>
          <a:prstGeom prst="rect">
            <a:avLst/>
          </a:prstGeom>
        </p:spPr>
        <p:txBody>
          <a:bodyPr lIns="0" tIns="0" rIns="0" bIns="0" rtlCol="0" anchor="t">
            <a:spAutoFit/>
          </a:bodyPr>
          <a:lstStyle/>
          <a:p>
            <a:pPr algn="just">
              <a:lnSpc>
                <a:spcPts val="3699"/>
              </a:lnSpc>
            </a:pPr>
            <a:r>
              <a:rPr lang="en-US" sz="2700">
                <a:solidFill>
                  <a:srgbClr val="FFFFFF"/>
                </a:solidFill>
                <a:latin typeface="Josefin Sans"/>
                <a:ea typeface="Josefin Sans"/>
                <a:cs typeface="Josefin Sans"/>
                <a:sym typeface="Josefin Sans"/>
              </a:rPr>
              <a:t>oil that appears unusually dark, stained, oily, or different from the surrounding ground may warrant further investigation.</a:t>
            </a:r>
          </a:p>
          <a:p>
            <a:pPr algn="just">
              <a:lnSpc>
                <a:spcPts val="3699"/>
              </a:lnSpc>
            </a:pPr>
            <a:r>
              <a:rPr lang="en-US" sz="2700">
                <a:solidFill>
                  <a:srgbClr val="FFFFFF"/>
                </a:solidFill>
                <a:latin typeface="Josefin Sans"/>
                <a:ea typeface="Josefin Sans"/>
                <a:cs typeface="Josefin Sans"/>
                <a:sym typeface="Josefin Sans"/>
              </a:rPr>
              <a:t>This can become apparent during an underground oil tank removal when soil beneath or around the tank is exposed. Staining or visible oil in an excavation can indicate that a discharge may have occurred, but visual observations alone cannot determine the extent of any contamination. </a:t>
            </a:r>
          </a:p>
          <a:p>
            <a:pPr algn="just">
              <a:lnSpc>
                <a:spcPts val="3699"/>
              </a:lnSpc>
            </a:pPr>
            <a:r>
              <a:rPr lang="en-US" sz="2700">
                <a:solidFill>
                  <a:srgbClr val="FFFFFF"/>
                </a:solidFill>
                <a:latin typeface="Josefin Sans"/>
                <a:ea typeface="Josefin Sans"/>
                <a:cs typeface="Josefin Sans"/>
                <a:sym typeface="Josefin Sans"/>
              </a:rPr>
              <a:t>Visual observations can indicate where further investigation may be warranted, but they do not establish the presence or extent of contamination. </a:t>
            </a:r>
          </a:p>
        </p:txBody>
      </p:sp>
      <p:sp>
        <p:nvSpPr>
          <p:cNvPr id="18" name="TextBox 18"/>
          <p:cNvSpPr txBox="1"/>
          <p:nvPr/>
        </p:nvSpPr>
        <p:spPr>
          <a:xfrm>
            <a:off x="669676" y="0"/>
            <a:ext cx="11369924" cy="741998"/>
          </a:xfrm>
          <a:prstGeom prst="rect">
            <a:avLst/>
          </a:prstGeom>
        </p:spPr>
        <p:txBody>
          <a:bodyPr wrap="square" lIns="0" tIns="0" rIns="0" bIns="0" rtlCol="0" anchor="t">
            <a:spAutoFit/>
          </a:bodyPr>
          <a:lstStyle/>
          <a:p>
            <a:pPr>
              <a:lnSpc>
                <a:spcPts val="6160"/>
              </a:lnSpc>
            </a:pPr>
            <a:r>
              <a:rPr lang="en-US" sz="4400" b="1" dirty="0">
                <a:solidFill>
                  <a:srgbClr val="FFFFFF"/>
                </a:solidFill>
                <a:latin typeface="Canva Sans Bold"/>
                <a:ea typeface="Canva Sans Bold"/>
                <a:cs typeface="Canva Sans Bold"/>
                <a:sym typeface="Canva Sans Bold"/>
              </a:rPr>
              <a:t>2. Stained or Discolored Soil</a:t>
            </a:r>
          </a:p>
        </p:txBody>
      </p:sp>
      <p:sp>
        <p:nvSpPr>
          <p:cNvPr id="19" name="TextBox 19"/>
          <p:cNvSpPr txBox="1"/>
          <p:nvPr/>
        </p:nvSpPr>
        <p:spPr>
          <a:xfrm>
            <a:off x="814460" y="5299068"/>
            <a:ext cx="9965739" cy="754981"/>
          </a:xfrm>
          <a:prstGeom prst="rect">
            <a:avLst/>
          </a:prstGeom>
        </p:spPr>
        <p:txBody>
          <a:bodyPr lIns="0" tIns="0" rIns="0" bIns="0" rtlCol="0" anchor="t">
            <a:spAutoFit/>
          </a:bodyPr>
          <a:lstStyle/>
          <a:p>
            <a:pPr algn="l">
              <a:lnSpc>
                <a:spcPts val="6160"/>
              </a:lnSpc>
            </a:pPr>
            <a:r>
              <a:rPr lang="en-US" sz="4400" b="1">
                <a:solidFill>
                  <a:srgbClr val="1A191A"/>
                </a:solidFill>
                <a:latin typeface="Canva Sans Bold"/>
                <a:ea typeface="Canva Sans Bold"/>
                <a:cs typeface="Canva Sans Bold"/>
                <a:sym typeface="Canva Sans Bold"/>
              </a:rPr>
              <a:t>3. Dead or Stressed Vegetation</a:t>
            </a:r>
          </a:p>
        </p:txBody>
      </p:sp>
      <p:sp>
        <p:nvSpPr>
          <p:cNvPr id="20" name="TextBox 20"/>
          <p:cNvSpPr txBox="1"/>
          <p:nvPr/>
        </p:nvSpPr>
        <p:spPr>
          <a:xfrm>
            <a:off x="814460" y="6375144"/>
            <a:ext cx="12874326" cy="3798570"/>
          </a:xfrm>
          <a:prstGeom prst="rect">
            <a:avLst/>
          </a:prstGeom>
        </p:spPr>
        <p:txBody>
          <a:bodyPr lIns="0" tIns="0" rIns="0" bIns="0" rtlCol="0" anchor="t">
            <a:spAutoFit/>
          </a:bodyPr>
          <a:lstStyle/>
          <a:p>
            <a:pPr algn="just">
              <a:lnSpc>
                <a:spcPts val="3780"/>
              </a:lnSpc>
            </a:pPr>
            <a:r>
              <a:rPr lang="en-US" sz="2700">
                <a:solidFill>
                  <a:srgbClr val="000000"/>
                </a:solidFill>
                <a:latin typeface="Josefin Sans"/>
                <a:ea typeface="Josefin Sans"/>
                <a:cs typeface="Josefin Sans"/>
                <a:sym typeface="Josefin Sans"/>
              </a:rPr>
              <a:t>Vegetation growing above or around a potentially leaking tank may show signs of stress. </a:t>
            </a:r>
          </a:p>
          <a:p>
            <a:pPr algn="just">
              <a:lnSpc>
                <a:spcPts val="3780"/>
              </a:lnSpc>
            </a:pPr>
            <a:endParaRPr lang="en-US" sz="2700">
              <a:solidFill>
                <a:srgbClr val="000000"/>
              </a:solidFill>
              <a:latin typeface="Josefin Sans"/>
              <a:ea typeface="Josefin Sans"/>
              <a:cs typeface="Josefin Sans"/>
              <a:sym typeface="Josefin Sans"/>
            </a:endParaRPr>
          </a:p>
          <a:p>
            <a:pPr algn="just">
              <a:lnSpc>
                <a:spcPts val="3780"/>
              </a:lnSpc>
            </a:pPr>
            <a:r>
              <a:rPr lang="en-US" sz="2700">
                <a:solidFill>
                  <a:srgbClr val="000000"/>
                </a:solidFill>
                <a:latin typeface="Josefin Sans"/>
                <a:ea typeface="Josefin Sans"/>
                <a:cs typeface="Josefin Sans"/>
                <a:sym typeface="Josefin Sans"/>
              </a:rPr>
              <a:t>Dead patches, poor plant growth, or unexplained changes in vegetation can warrant investigation when they occur alongside other indicators, such as an underground oil tank or petroleum odors. Stressed or dead vegetation can sometimes be associated with a leaking tank, especially when other warning signs are present.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a:endParaRPr lang="en-IN"/>
          </a:p>
        </p:txBody>
      </p:sp>
      <p:grpSp>
        <p:nvGrpSpPr>
          <p:cNvPr id="3" name="Group 3"/>
          <p:cNvGrpSpPr/>
          <p:nvPr/>
        </p:nvGrpSpPr>
        <p:grpSpPr>
          <a:xfrm>
            <a:off x="9655907" y="2206964"/>
            <a:ext cx="8211595" cy="7720479"/>
            <a:chOff x="0" y="0"/>
            <a:chExt cx="1126088" cy="1058651"/>
          </a:xfrm>
        </p:grpSpPr>
        <p:sp>
          <p:nvSpPr>
            <p:cNvPr id="4" name="Freeform 4"/>
            <p:cNvSpPr/>
            <p:nvPr/>
          </p:nvSpPr>
          <p:spPr>
            <a:xfrm>
              <a:off x="0" y="0"/>
              <a:ext cx="1126088" cy="1058651"/>
            </a:xfrm>
            <a:custGeom>
              <a:avLst/>
              <a:gdLst/>
              <a:ahLst/>
              <a:cxnLst/>
              <a:rect l="l" t="t" r="r" b="b"/>
              <a:pathLst>
                <a:path w="1126088" h="1058651">
                  <a:moveTo>
                    <a:pt x="1126088" y="40541"/>
                  </a:moveTo>
                  <a:lnTo>
                    <a:pt x="1126088" y="1018111"/>
                  </a:lnTo>
                  <a:cubicBezTo>
                    <a:pt x="1126088" y="1040501"/>
                    <a:pt x="1107938" y="1058651"/>
                    <a:pt x="1085548" y="1058651"/>
                  </a:cubicBezTo>
                  <a:lnTo>
                    <a:pt x="40541" y="1058651"/>
                  </a:lnTo>
                  <a:cubicBezTo>
                    <a:pt x="18151" y="1058651"/>
                    <a:pt x="0" y="1040501"/>
                    <a:pt x="0" y="1018111"/>
                  </a:cubicBezTo>
                  <a:lnTo>
                    <a:pt x="0" y="40541"/>
                  </a:lnTo>
                  <a:cubicBezTo>
                    <a:pt x="0" y="18151"/>
                    <a:pt x="18151" y="0"/>
                    <a:pt x="40541" y="0"/>
                  </a:cubicBezTo>
                  <a:lnTo>
                    <a:pt x="1085548" y="0"/>
                  </a:lnTo>
                  <a:cubicBezTo>
                    <a:pt x="1107938" y="0"/>
                    <a:pt x="1126088" y="18151"/>
                    <a:pt x="1126088" y="40541"/>
                  </a:cubicBezTo>
                  <a:close/>
                </a:path>
              </a:pathLst>
            </a:custGeom>
            <a:solidFill>
              <a:srgbClr val="1C2E60">
                <a:alpha val="82745"/>
              </a:srgbClr>
            </a:solidFill>
            <a:ln w="38100" cap="rnd">
              <a:solidFill>
                <a:srgbClr val="000000">
                  <a:alpha val="82745"/>
                </a:srgbClr>
              </a:solidFill>
              <a:prstDash val="solid"/>
              <a:round/>
            </a:ln>
          </p:spPr>
          <p:txBody>
            <a:bodyPr/>
            <a:lstStyle/>
            <a:p>
              <a:endParaRPr lang="en-IN"/>
            </a:p>
          </p:txBody>
        </p:sp>
        <p:sp>
          <p:nvSpPr>
            <p:cNvPr id="5" name="TextBox 5"/>
            <p:cNvSpPr txBox="1"/>
            <p:nvPr/>
          </p:nvSpPr>
          <p:spPr>
            <a:xfrm>
              <a:off x="0" y="-38100"/>
              <a:ext cx="1126088" cy="1096751"/>
            </a:xfrm>
            <a:prstGeom prst="rect">
              <a:avLst/>
            </a:prstGeom>
          </p:spPr>
          <p:txBody>
            <a:bodyPr lIns="44447" tIns="44447" rIns="44447" bIns="44447" rtlCol="0" anchor="ctr"/>
            <a:lstStyle/>
            <a:p>
              <a:pPr algn="ctr">
                <a:lnSpc>
                  <a:spcPts val="2659"/>
                </a:lnSpc>
              </a:pPr>
              <a:endParaRPr/>
            </a:p>
          </p:txBody>
        </p:sp>
      </p:grpSp>
      <p:grpSp>
        <p:nvGrpSpPr>
          <p:cNvPr id="6" name="Group 6"/>
          <p:cNvGrpSpPr/>
          <p:nvPr/>
        </p:nvGrpSpPr>
        <p:grpSpPr>
          <a:xfrm>
            <a:off x="420499" y="2206964"/>
            <a:ext cx="8747384" cy="7720479"/>
            <a:chOff x="0" y="0"/>
            <a:chExt cx="1199563" cy="1058651"/>
          </a:xfrm>
        </p:grpSpPr>
        <p:sp>
          <p:nvSpPr>
            <p:cNvPr id="7" name="Freeform 7"/>
            <p:cNvSpPr/>
            <p:nvPr/>
          </p:nvSpPr>
          <p:spPr>
            <a:xfrm>
              <a:off x="0" y="0"/>
              <a:ext cx="1199563" cy="1058651"/>
            </a:xfrm>
            <a:custGeom>
              <a:avLst/>
              <a:gdLst/>
              <a:ahLst/>
              <a:cxnLst/>
              <a:rect l="l" t="t" r="r" b="b"/>
              <a:pathLst>
                <a:path w="1199563" h="1058651">
                  <a:moveTo>
                    <a:pt x="1199563" y="38057"/>
                  </a:moveTo>
                  <a:lnTo>
                    <a:pt x="1199563" y="1020594"/>
                  </a:lnTo>
                  <a:cubicBezTo>
                    <a:pt x="1199563" y="1041613"/>
                    <a:pt x="1182524" y="1058651"/>
                    <a:pt x="1161506" y="1058651"/>
                  </a:cubicBezTo>
                  <a:lnTo>
                    <a:pt x="38057" y="1058651"/>
                  </a:lnTo>
                  <a:cubicBezTo>
                    <a:pt x="17039" y="1058651"/>
                    <a:pt x="0" y="1041613"/>
                    <a:pt x="0" y="1020594"/>
                  </a:cubicBezTo>
                  <a:lnTo>
                    <a:pt x="0" y="38057"/>
                  </a:lnTo>
                  <a:cubicBezTo>
                    <a:pt x="0" y="17039"/>
                    <a:pt x="17039" y="0"/>
                    <a:pt x="38057" y="0"/>
                  </a:cubicBezTo>
                  <a:lnTo>
                    <a:pt x="1161506" y="0"/>
                  </a:lnTo>
                  <a:cubicBezTo>
                    <a:pt x="1182524" y="0"/>
                    <a:pt x="1199563" y="17039"/>
                    <a:pt x="1199563" y="38057"/>
                  </a:cubicBezTo>
                  <a:close/>
                </a:path>
              </a:pathLst>
            </a:custGeom>
            <a:solidFill>
              <a:srgbClr val="1C2E60">
                <a:alpha val="82745"/>
              </a:srgbClr>
            </a:solidFill>
            <a:ln w="38100" cap="rnd">
              <a:solidFill>
                <a:srgbClr val="000000">
                  <a:alpha val="82745"/>
                </a:srgbClr>
              </a:solidFill>
              <a:prstDash val="solid"/>
              <a:round/>
            </a:ln>
          </p:spPr>
          <p:txBody>
            <a:bodyPr/>
            <a:lstStyle/>
            <a:p>
              <a:endParaRPr lang="en-IN"/>
            </a:p>
          </p:txBody>
        </p:sp>
        <p:sp>
          <p:nvSpPr>
            <p:cNvPr id="8" name="TextBox 8"/>
            <p:cNvSpPr txBox="1"/>
            <p:nvPr/>
          </p:nvSpPr>
          <p:spPr>
            <a:xfrm>
              <a:off x="0" y="-38100"/>
              <a:ext cx="1199563" cy="1096751"/>
            </a:xfrm>
            <a:prstGeom prst="rect">
              <a:avLst/>
            </a:prstGeom>
          </p:spPr>
          <p:txBody>
            <a:bodyPr lIns="44447" tIns="44447" rIns="44447" bIns="44447" rtlCol="0" anchor="ctr"/>
            <a:lstStyle/>
            <a:p>
              <a:pPr algn="ctr">
                <a:lnSpc>
                  <a:spcPts val="2659"/>
                </a:lnSpc>
              </a:pPr>
              <a:endParaRPr/>
            </a:p>
          </p:txBody>
        </p:sp>
      </p:grpSp>
      <p:sp>
        <p:nvSpPr>
          <p:cNvPr id="9" name="TextBox 9"/>
          <p:cNvSpPr txBox="1"/>
          <p:nvPr/>
        </p:nvSpPr>
        <p:spPr>
          <a:xfrm>
            <a:off x="672857" y="454806"/>
            <a:ext cx="8983050" cy="1535999"/>
          </a:xfrm>
          <a:prstGeom prst="rect">
            <a:avLst/>
          </a:prstGeom>
        </p:spPr>
        <p:txBody>
          <a:bodyPr lIns="0" tIns="0" rIns="0" bIns="0" rtlCol="0" anchor="t">
            <a:spAutoFit/>
          </a:bodyPr>
          <a:lstStyle/>
          <a:p>
            <a:pPr algn="l">
              <a:lnSpc>
                <a:spcPts val="6160"/>
              </a:lnSpc>
            </a:pPr>
            <a:r>
              <a:rPr lang="en-US" sz="4400" b="1">
                <a:solidFill>
                  <a:srgbClr val="000000"/>
                </a:solidFill>
                <a:latin typeface="Canva Sans Bold"/>
                <a:ea typeface="Canva Sans Bold"/>
                <a:cs typeface="Canva Sans Bold"/>
                <a:sym typeface="Canva Sans Bold"/>
              </a:rPr>
              <a:t>4. Your Property Has a Known or Suspected Underground Oil Tank </a:t>
            </a:r>
          </a:p>
        </p:txBody>
      </p:sp>
      <p:sp>
        <p:nvSpPr>
          <p:cNvPr id="10" name="TextBox 10"/>
          <p:cNvSpPr txBox="1"/>
          <p:nvPr/>
        </p:nvSpPr>
        <p:spPr>
          <a:xfrm>
            <a:off x="10056532" y="454806"/>
            <a:ext cx="8231468" cy="1535999"/>
          </a:xfrm>
          <a:prstGeom prst="rect">
            <a:avLst/>
          </a:prstGeom>
        </p:spPr>
        <p:txBody>
          <a:bodyPr lIns="0" tIns="0" rIns="0" bIns="0" rtlCol="0" anchor="t">
            <a:spAutoFit/>
          </a:bodyPr>
          <a:lstStyle/>
          <a:p>
            <a:pPr algn="l">
              <a:lnSpc>
                <a:spcPts val="6160"/>
              </a:lnSpc>
            </a:pPr>
            <a:r>
              <a:rPr lang="en-US" sz="4400" b="1">
                <a:solidFill>
                  <a:srgbClr val="000000"/>
                </a:solidFill>
                <a:latin typeface="Canva Sans Bold"/>
                <a:ea typeface="Canva Sans Bold"/>
                <a:cs typeface="Canva Sans Bold"/>
                <a:sym typeface="Canva Sans Bold"/>
              </a:rPr>
              <a:t>5. Soil Testing Indicates Petroleum Contamination</a:t>
            </a:r>
          </a:p>
        </p:txBody>
      </p:sp>
      <p:sp>
        <p:nvSpPr>
          <p:cNvPr id="11" name="TextBox 11"/>
          <p:cNvSpPr txBox="1"/>
          <p:nvPr/>
        </p:nvSpPr>
        <p:spPr>
          <a:xfrm>
            <a:off x="833953" y="2472469"/>
            <a:ext cx="7920475" cy="4751070"/>
          </a:xfrm>
          <a:prstGeom prst="rect">
            <a:avLst/>
          </a:prstGeom>
        </p:spPr>
        <p:txBody>
          <a:bodyPr lIns="0" tIns="0" rIns="0" bIns="0" rtlCol="0" anchor="t">
            <a:spAutoFit/>
          </a:bodyPr>
          <a:lstStyle/>
          <a:p>
            <a:pPr algn="just">
              <a:lnSpc>
                <a:spcPts val="3780"/>
              </a:lnSpc>
            </a:pPr>
            <a:r>
              <a:rPr lang="en-US" sz="2700">
                <a:solidFill>
                  <a:srgbClr val="FFFFFF"/>
                </a:solidFill>
                <a:latin typeface="Josefin Sans"/>
                <a:ea typeface="Josefin Sans"/>
                <a:cs typeface="Josefin Sans"/>
                <a:sym typeface="Josefin Sans"/>
              </a:rPr>
              <a:t>A known or suspected underground heating oil tank may warrant attention, particularly when its age, condition, or removal history is unclear. However, an old tank does not automatically mean that the surrounding property is contaminated. </a:t>
            </a:r>
          </a:p>
          <a:p>
            <a:pPr algn="just">
              <a:lnSpc>
                <a:spcPts val="3780"/>
              </a:lnSpc>
            </a:pPr>
            <a:endParaRPr lang="en-US" sz="2700">
              <a:solidFill>
                <a:srgbClr val="FFFFFF"/>
              </a:solidFill>
              <a:latin typeface="Josefin Sans"/>
              <a:ea typeface="Josefin Sans"/>
              <a:cs typeface="Josefin Sans"/>
              <a:sym typeface="Josefin Sans"/>
            </a:endParaRPr>
          </a:p>
          <a:p>
            <a:pPr algn="just">
              <a:lnSpc>
                <a:spcPts val="3780"/>
              </a:lnSpc>
            </a:pPr>
            <a:r>
              <a:rPr lang="en-US" sz="2700">
                <a:solidFill>
                  <a:srgbClr val="FFFFFF"/>
                </a:solidFill>
                <a:latin typeface="Josefin Sans"/>
                <a:ea typeface="Josefin Sans"/>
                <a:cs typeface="Josefin Sans"/>
                <a:sym typeface="Josefin Sans"/>
              </a:rPr>
              <a:t>This distinction can be particularly important during the sale or purchase of an older New Jersey home, when documentation about a tank and any previous environmental work may become relevant.</a:t>
            </a:r>
          </a:p>
        </p:txBody>
      </p:sp>
      <p:sp>
        <p:nvSpPr>
          <p:cNvPr id="12" name="TextBox 12"/>
          <p:cNvSpPr txBox="1"/>
          <p:nvPr/>
        </p:nvSpPr>
        <p:spPr>
          <a:xfrm>
            <a:off x="10033693" y="2557291"/>
            <a:ext cx="7456022" cy="5703570"/>
          </a:xfrm>
          <a:prstGeom prst="rect">
            <a:avLst/>
          </a:prstGeom>
        </p:spPr>
        <p:txBody>
          <a:bodyPr lIns="0" tIns="0" rIns="0" bIns="0" rtlCol="0" anchor="t">
            <a:spAutoFit/>
          </a:bodyPr>
          <a:lstStyle/>
          <a:p>
            <a:pPr algn="l">
              <a:lnSpc>
                <a:spcPts val="3779"/>
              </a:lnSpc>
            </a:pPr>
            <a:r>
              <a:rPr lang="en-US" sz="2700">
                <a:solidFill>
                  <a:srgbClr val="FFFFFF"/>
                </a:solidFill>
                <a:latin typeface="Josefin Sans"/>
                <a:ea typeface="Josefin Sans"/>
                <a:cs typeface="Josefin Sans"/>
                <a:sym typeface="Josefin Sans"/>
              </a:rPr>
              <a:t>Laboratory testing provides a stronger basis for evaluating potential contamination than visual observations alone. </a:t>
            </a:r>
          </a:p>
          <a:p>
            <a:pPr algn="l">
              <a:lnSpc>
                <a:spcPts val="3779"/>
              </a:lnSpc>
            </a:pPr>
            <a:endParaRPr lang="en-US" sz="2700">
              <a:solidFill>
                <a:srgbClr val="FFFFFF"/>
              </a:solidFill>
              <a:latin typeface="Josefin Sans"/>
              <a:ea typeface="Josefin Sans"/>
              <a:cs typeface="Josefin Sans"/>
              <a:sym typeface="Josefin Sans"/>
            </a:endParaRPr>
          </a:p>
          <a:p>
            <a:pPr algn="l">
              <a:lnSpc>
                <a:spcPts val="3779"/>
              </a:lnSpc>
            </a:pPr>
            <a:r>
              <a:rPr lang="en-US" sz="2700">
                <a:solidFill>
                  <a:srgbClr val="FFFFFF"/>
                </a:solidFill>
                <a:latin typeface="Josefin Sans"/>
                <a:ea typeface="Josefin Sans"/>
                <a:cs typeface="Josefin Sans"/>
                <a:sym typeface="Josefin Sans"/>
              </a:rPr>
              <a:t>When petroleum contamination is suspected, laboratory soil testing can provide more reliable information than visual observations alone. The results can help environmental professionals determine whether contamination is present, evaluate its extent, and determine whether additional investigation or remediation is necessary.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a:endParaRPr lang="en-IN"/>
          </a:p>
        </p:txBody>
      </p:sp>
      <p:sp>
        <p:nvSpPr>
          <p:cNvPr id="3" name="AutoShape 3"/>
          <p:cNvSpPr/>
          <p:nvPr/>
        </p:nvSpPr>
        <p:spPr>
          <a:xfrm flipV="1">
            <a:off x="1028700" y="2496429"/>
            <a:ext cx="16062808" cy="0"/>
          </a:xfrm>
          <a:prstGeom prst="line">
            <a:avLst/>
          </a:prstGeom>
          <a:ln w="85725" cap="rnd">
            <a:solidFill>
              <a:srgbClr val="70DA44"/>
            </a:solidFill>
            <a:prstDash val="solid"/>
            <a:headEnd type="none" w="sm" len="sm"/>
            <a:tailEnd type="none" w="sm" len="sm"/>
          </a:ln>
        </p:spPr>
        <p:txBody>
          <a:bodyPr/>
          <a:lstStyle/>
          <a:p>
            <a:endParaRPr lang="en-IN"/>
          </a:p>
        </p:txBody>
      </p:sp>
      <p:grpSp>
        <p:nvGrpSpPr>
          <p:cNvPr id="4" name="Group 4"/>
          <p:cNvGrpSpPr/>
          <p:nvPr/>
        </p:nvGrpSpPr>
        <p:grpSpPr>
          <a:xfrm>
            <a:off x="1028700" y="5549432"/>
            <a:ext cx="8259350" cy="3532150"/>
            <a:chOff x="0" y="0"/>
            <a:chExt cx="1279589" cy="547223"/>
          </a:xfrm>
        </p:grpSpPr>
        <p:sp>
          <p:nvSpPr>
            <p:cNvPr id="5" name="Freeform 5"/>
            <p:cNvSpPr/>
            <p:nvPr/>
          </p:nvSpPr>
          <p:spPr>
            <a:xfrm>
              <a:off x="0" y="0"/>
              <a:ext cx="1279589" cy="547223"/>
            </a:xfrm>
            <a:custGeom>
              <a:avLst/>
              <a:gdLst/>
              <a:ahLst/>
              <a:cxnLst/>
              <a:rect l="l" t="t" r="r" b="b"/>
              <a:pathLst>
                <a:path w="1279589" h="547223">
                  <a:moveTo>
                    <a:pt x="21559" y="0"/>
                  </a:moveTo>
                  <a:lnTo>
                    <a:pt x="1258030" y="0"/>
                  </a:lnTo>
                  <a:cubicBezTo>
                    <a:pt x="1263748" y="0"/>
                    <a:pt x="1269232" y="2271"/>
                    <a:pt x="1273275" y="6315"/>
                  </a:cubicBezTo>
                  <a:cubicBezTo>
                    <a:pt x="1277318" y="10358"/>
                    <a:pt x="1279589" y="15841"/>
                    <a:pt x="1279589" y="21559"/>
                  </a:cubicBezTo>
                  <a:lnTo>
                    <a:pt x="1279589" y="525663"/>
                  </a:lnTo>
                  <a:cubicBezTo>
                    <a:pt x="1279589" y="531381"/>
                    <a:pt x="1277318" y="536865"/>
                    <a:pt x="1273275" y="540908"/>
                  </a:cubicBezTo>
                  <a:cubicBezTo>
                    <a:pt x="1269232" y="544951"/>
                    <a:pt x="1263748" y="547223"/>
                    <a:pt x="1258030" y="547223"/>
                  </a:cubicBezTo>
                  <a:lnTo>
                    <a:pt x="21559" y="547223"/>
                  </a:lnTo>
                  <a:cubicBezTo>
                    <a:pt x="15841" y="547223"/>
                    <a:pt x="10358" y="544951"/>
                    <a:pt x="6315" y="540908"/>
                  </a:cubicBezTo>
                  <a:cubicBezTo>
                    <a:pt x="2271" y="536865"/>
                    <a:pt x="0" y="531381"/>
                    <a:pt x="0" y="525663"/>
                  </a:cubicBezTo>
                  <a:lnTo>
                    <a:pt x="0" y="21559"/>
                  </a:lnTo>
                  <a:cubicBezTo>
                    <a:pt x="0" y="15841"/>
                    <a:pt x="2271" y="10358"/>
                    <a:pt x="6315" y="6315"/>
                  </a:cubicBezTo>
                  <a:cubicBezTo>
                    <a:pt x="10358" y="2271"/>
                    <a:pt x="15841" y="0"/>
                    <a:pt x="21559" y="0"/>
                  </a:cubicBezTo>
                  <a:close/>
                </a:path>
              </a:pathLst>
            </a:custGeom>
            <a:blipFill>
              <a:blip r:embed="rId3"/>
              <a:stretch>
                <a:fillRect t="-27749" b="-27749"/>
              </a:stretch>
            </a:blipFill>
            <a:ln w="161925" cap="rnd">
              <a:solidFill>
                <a:srgbClr val="70DA44"/>
              </a:solidFill>
              <a:prstDash val="solid"/>
              <a:round/>
            </a:ln>
          </p:spPr>
          <p:txBody>
            <a:bodyPr/>
            <a:lstStyle/>
            <a:p>
              <a:endParaRPr lang="en-IN"/>
            </a:p>
          </p:txBody>
        </p:sp>
      </p:grpSp>
      <p:grpSp>
        <p:nvGrpSpPr>
          <p:cNvPr id="6" name="Group 6"/>
          <p:cNvGrpSpPr/>
          <p:nvPr/>
        </p:nvGrpSpPr>
        <p:grpSpPr>
          <a:xfrm>
            <a:off x="9686578" y="5357210"/>
            <a:ext cx="3926788" cy="3921880"/>
            <a:chOff x="0" y="0"/>
            <a:chExt cx="5235717" cy="5229173"/>
          </a:xfrm>
        </p:grpSpPr>
        <p:sp>
          <p:nvSpPr>
            <p:cNvPr id="7" name="Freeform 7"/>
            <p:cNvSpPr/>
            <p:nvPr/>
          </p:nvSpPr>
          <p:spPr>
            <a:xfrm>
              <a:off x="0" y="0"/>
              <a:ext cx="5235717" cy="5229173"/>
            </a:xfrm>
            <a:custGeom>
              <a:avLst/>
              <a:gdLst/>
              <a:ahLst/>
              <a:cxnLst/>
              <a:rect l="l" t="t" r="r" b="b"/>
              <a:pathLst>
                <a:path w="5235717" h="5229173">
                  <a:moveTo>
                    <a:pt x="0" y="0"/>
                  </a:moveTo>
                  <a:lnTo>
                    <a:pt x="5235717" y="0"/>
                  </a:lnTo>
                  <a:lnTo>
                    <a:pt x="5235717" y="5229173"/>
                  </a:lnTo>
                  <a:lnTo>
                    <a:pt x="0" y="5229173"/>
                  </a:lnTo>
                  <a:lnTo>
                    <a:pt x="0" y="0"/>
                  </a:lnTo>
                  <a:close/>
                </a:path>
              </a:pathLst>
            </a:custGeom>
            <a:blipFill>
              <a:blip r:embed="rId4"/>
              <a:stretch>
                <a:fillRect/>
              </a:stretch>
            </a:blipFill>
          </p:spPr>
          <p:txBody>
            <a:bodyPr/>
            <a:lstStyle/>
            <a:p>
              <a:endParaRPr lang="en-IN"/>
            </a:p>
          </p:txBody>
        </p:sp>
        <p:grpSp>
          <p:nvGrpSpPr>
            <p:cNvPr id="8" name="Group 8"/>
            <p:cNvGrpSpPr/>
            <p:nvPr/>
          </p:nvGrpSpPr>
          <p:grpSpPr>
            <a:xfrm>
              <a:off x="318315" y="219714"/>
              <a:ext cx="4681257" cy="4681257"/>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F8080"/>
              </a:solidFill>
            </p:spPr>
            <p:txBody>
              <a:bodyPr/>
              <a:lstStyle/>
              <a:p>
                <a:endParaRPr lang="en-IN"/>
              </a:p>
            </p:txBody>
          </p:sp>
          <p:sp>
            <p:nvSpPr>
              <p:cNvPr id="10" name="TextBox 10"/>
              <p:cNvSpPr txBox="1"/>
              <p:nvPr/>
            </p:nvSpPr>
            <p:spPr>
              <a:xfrm>
                <a:off x="76200" y="38100"/>
                <a:ext cx="660400" cy="698500"/>
              </a:xfrm>
              <a:prstGeom prst="rect">
                <a:avLst/>
              </a:prstGeom>
            </p:spPr>
            <p:txBody>
              <a:bodyPr lIns="66727" tIns="66727" rIns="66727" bIns="66727" rtlCol="0" anchor="ctr"/>
              <a:lstStyle/>
              <a:p>
                <a:pPr algn="ctr">
                  <a:lnSpc>
                    <a:spcPts val="2660"/>
                  </a:lnSpc>
                </a:pPr>
                <a:endParaRPr/>
              </a:p>
            </p:txBody>
          </p:sp>
        </p:grpSp>
        <p:grpSp>
          <p:nvGrpSpPr>
            <p:cNvPr id="11" name="Group 11"/>
            <p:cNvGrpSpPr/>
            <p:nvPr/>
          </p:nvGrpSpPr>
          <p:grpSpPr>
            <a:xfrm>
              <a:off x="592892" y="494291"/>
              <a:ext cx="4132102" cy="4132102"/>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36567" r="-12686"/>
                </a:stretch>
              </a:blipFill>
              <a:ln w="142875" cap="sq">
                <a:solidFill>
                  <a:srgbClr val="FFFFFF"/>
                </a:solidFill>
                <a:prstDash val="solid"/>
                <a:miter/>
              </a:ln>
            </p:spPr>
            <p:txBody>
              <a:bodyPr/>
              <a:lstStyle/>
              <a:p>
                <a:endParaRPr lang="en-IN"/>
              </a:p>
            </p:txBody>
          </p:sp>
        </p:grpSp>
      </p:grpSp>
      <p:grpSp>
        <p:nvGrpSpPr>
          <p:cNvPr id="13" name="Group 13"/>
          <p:cNvGrpSpPr/>
          <p:nvPr/>
        </p:nvGrpSpPr>
        <p:grpSpPr>
          <a:xfrm>
            <a:off x="13645757" y="5336420"/>
            <a:ext cx="3926788" cy="3921880"/>
            <a:chOff x="0" y="0"/>
            <a:chExt cx="5235717" cy="5229173"/>
          </a:xfrm>
        </p:grpSpPr>
        <p:sp>
          <p:nvSpPr>
            <p:cNvPr id="14" name="Freeform 14"/>
            <p:cNvSpPr/>
            <p:nvPr/>
          </p:nvSpPr>
          <p:spPr>
            <a:xfrm>
              <a:off x="0" y="0"/>
              <a:ext cx="5235717" cy="5229173"/>
            </a:xfrm>
            <a:custGeom>
              <a:avLst/>
              <a:gdLst/>
              <a:ahLst/>
              <a:cxnLst/>
              <a:rect l="l" t="t" r="r" b="b"/>
              <a:pathLst>
                <a:path w="5235717" h="5229173">
                  <a:moveTo>
                    <a:pt x="0" y="0"/>
                  </a:moveTo>
                  <a:lnTo>
                    <a:pt x="5235717" y="0"/>
                  </a:lnTo>
                  <a:lnTo>
                    <a:pt x="5235717" y="5229173"/>
                  </a:lnTo>
                  <a:lnTo>
                    <a:pt x="0" y="5229173"/>
                  </a:lnTo>
                  <a:lnTo>
                    <a:pt x="0" y="0"/>
                  </a:lnTo>
                  <a:close/>
                </a:path>
              </a:pathLst>
            </a:custGeom>
            <a:blipFill>
              <a:blip r:embed="rId4"/>
              <a:stretch>
                <a:fillRect/>
              </a:stretch>
            </a:blipFill>
          </p:spPr>
          <p:txBody>
            <a:bodyPr/>
            <a:lstStyle/>
            <a:p>
              <a:endParaRPr lang="en-IN"/>
            </a:p>
          </p:txBody>
        </p:sp>
        <p:grpSp>
          <p:nvGrpSpPr>
            <p:cNvPr id="15" name="Group 15"/>
            <p:cNvGrpSpPr/>
            <p:nvPr/>
          </p:nvGrpSpPr>
          <p:grpSpPr>
            <a:xfrm>
              <a:off x="318315" y="219714"/>
              <a:ext cx="4681257" cy="4681257"/>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F8080"/>
              </a:solidFill>
            </p:spPr>
            <p:txBody>
              <a:bodyPr/>
              <a:lstStyle/>
              <a:p>
                <a:endParaRPr lang="en-IN"/>
              </a:p>
            </p:txBody>
          </p:sp>
          <p:sp>
            <p:nvSpPr>
              <p:cNvPr id="17" name="TextBox 17"/>
              <p:cNvSpPr txBox="1"/>
              <p:nvPr/>
            </p:nvSpPr>
            <p:spPr>
              <a:xfrm>
                <a:off x="76200" y="38100"/>
                <a:ext cx="660400" cy="698500"/>
              </a:xfrm>
              <a:prstGeom prst="rect">
                <a:avLst/>
              </a:prstGeom>
            </p:spPr>
            <p:txBody>
              <a:bodyPr lIns="66727" tIns="66727" rIns="66727" bIns="66727" rtlCol="0" anchor="ctr"/>
              <a:lstStyle/>
              <a:p>
                <a:pPr algn="ctr">
                  <a:lnSpc>
                    <a:spcPts val="2660"/>
                  </a:lnSpc>
                </a:pPr>
                <a:endParaRPr/>
              </a:p>
            </p:txBody>
          </p:sp>
        </p:grpSp>
        <p:grpSp>
          <p:nvGrpSpPr>
            <p:cNvPr id="18" name="Group 18"/>
            <p:cNvGrpSpPr/>
            <p:nvPr/>
          </p:nvGrpSpPr>
          <p:grpSpPr>
            <a:xfrm>
              <a:off x="592892" y="494291"/>
              <a:ext cx="4132102" cy="4132102"/>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5187" r="-25187"/>
                </a:stretch>
              </a:blipFill>
              <a:ln w="142875" cap="sq">
                <a:solidFill>
                  <a:srgbClr val="FFFFFF"/>
                </a:solidFill>
                <a:prstDash val="solid"/>
                <a:miter/>
              </a:ln>
            </p:spPr>
            <p:txBody>
              <a:bodyPr/>
              <a:lstStyle/>
              <a:p>
                <a:endParaRPr lang="en-IN"/>
              </a:p>
            </p:txBody>
          </p:sp>
        </p:grpSp>
      </p:grpSp>
      <p:sp>
        <p:nvSpPr>
          <p:cNvPr id="20" name="TextBox 20"/>
          <p:cNvSpPr txBox="1"/>
          <p:nvPr/>
        </p:nvSpPr>
        <p:spPr>
          <a:xfrm>
            <a:off x="1028700" y="2814328"/>
            <a:ext cx="11079967" cy="1695185"/>
          </a:xfrm>
          <a:prstGeom prst="rect">
            <a:avLst/>
          </a:prstGeom>
        </p:spPr>
        <p:txBody>
          <a:bodyPr lIns="0" tIns="0" rIns="0" bIns="0" rtlCol="0" anchor="t">
            <a:spAutoFit/>
          </a:bodyPr>
          <a:lstStyle/>
          <a:p>
            <a:pPr algn="just">
              <a:lnSpc>
                <a:spcPts val="3359"/>
              </a:lnSpc>
            </a:pPr>
            <a:r>
              <a:rPr lang="en-US" sz="2799">
                <a:solidFill>
                  <a:srgbClr val="000000"/>
                </a:solidFill>
                <a:latin typeface="Josefin Sans"/>
                <a:ea typeface="Josefin Sans"/>
                <a:cs typeface="Josefin Sans"/>
                <a:sym typeface="Josefin Sans"/>
              </a:rPr>
              <a:t>No,removing an underground heating oil tank does not automatically mean that the property requires </a:t>
            </a:r>
            <a:r>
              <a:rPr lang="en-US" sz="2799" b="1" u="sng">
                <a:solidFill>
                  <a:srgbClr val="000000"/>
                </a:solidFill>
                <a:latin typeface="Josefin Sans Bold"/>
                <a:ea typeface="Josefin Sans Bold"/>
                <a:cs typeface="Josefin Sans Bold"/>
                <a:sym typeface="Josefin Sans Bold"/>
                <a:hlinkClick r:id="rId7" tooltip="https://www.simpletankservices.com/soil-remediation-new-jersey/"/>
              </a:rPr>
              <a:t>soil remediation</a:t>
            </a:r>
            <a:r>
              <a:rPr lang="en-US" sz="2799">
                <a:solidFill>
                  <a:srgbClr val="000000"/>
                </a:solidFill>
                <a:latin typeface="Josefin Sans"/>
                <a:ea typeface="Josefin Sans"/>
                <a:cs typeface="Josefin Sans"/>
                <a:sym typeface="Josefin Sans"/>
              </a:rPr>
              <a:t>. The appropriate response depends on what is found during tank closure and any required environmental investigation. </a:t>
            </a:r>
          </a:p>
        </p:txBody>
      </p:sp>
      <p:sp>
        <p:nvSpPr>
          <p:cNvPr id="21" name="TextBox 21"/>
          <p:cNvSpPr txBox="1"/>
          <p:nvPr/>
        </p:nvSpPr>
        <p:spPr>
          <a:xfrm>
            <a:off x="1028700" y="1403309"/>
            <a:ext cx="15357624" cy="754982"/>
          </a:xfrm>
          <a:prstGeom prst="rect">
            <a:avLst/>
          </a:prstGeom>
        </p:spPr>
        <p:txBody>
          <a:bodyPr lIns="0" tIns="0" rIns="0" bIns="0" rtlCol="0" anchor="t">
            <a:spAutoFit/>
          </a:bodyPr>
          <a:lstStyle/>
          <a:p>
            <a:pPr algn="l">
              <a:lnSpc>
                <a:spcPts val="6160"/>
              </a:lnSpc>
            </a:pPr>
            <a:r>
              <a:rPr lang="en-US" sz="4400" b="1">
                <a:solidFill>
                  <a:srgbClr val="000000"/>
                </a:solidFill>
                <a:latin typeface="Canva Sans Bold"/>
                <a:ea typeface="Canva Sans Bold"/>
                <a:cs typeface="Canva Sans Bold"/>
                <a:sym typeface="Canva Sans Bold"/>
              </a:rPr>
              <a:t>Does Every Oil Tank Removal Require Soil Remediation?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a:endParaRPr lang="en-IN"/>
          </a:p>
        </p:txBody>
      </p:sp>
      <p:grpSp>
        <p:nvGrpSpPr>
          <p:cNvPr id="3" name="Group 3"/>
          <p:cNvGrpSpPr/>
          <p:nvPr/>
        </p:nvGrpSpPr>
        <p:grpSpPr>
          <a:xfrm>
            <a:off x="0" y="-1037149"/>
            <a:ext cx="11462013" cy="3914063"/>
            <a:chOff x="0" y="0"/>
            <a:chExt cx="3018802" cy="1030864"/>
          </a:xfrm>
        </p:grpSpPr>
        <p:sp>
          <p:nvSpPr>
            <p:cNvPr id="4" name="Freeform 4"/>
            <p:cNvSpPr/>
            <p:nvPr/>
          </p:nvSpPr>
          <p:spPr>
            <a:xfrm>
              <a:off x="0" y="0"/>
              <a:ext cx="3018802" cy="1030864"/>
            </a:xfrm>
            <a:custGeom>
              <a:avLst/>
              <a:gdLst/>
              <a:ahLst/>
              <a:cxnLst/>
              <a:rect l="l" t="t" r="r" b="b"/>
              <a:pathLst>
                <a:path w="3018802" h="1030864">
                  <a:moveTo>
                    <a:pt x="0" y="0"/>
                  </a:moveTo>
                  <a:lnTo>
                    <a:pt x="3018802" y="0"/>
                  </a:lnTo>
                  <a:lnTo>
                    <a:pt x="3018802" y="1030864"/>
                  </a:lnTo>
                  <a:lnTo>
                    <a:pt x="0" y="1030864"/>
                  </a:lnTo>
                  <a:close/>
                </a:path>
              </a:pathLst>
            </a:custGeom>
            <a:solidFill>
              <a:srgbClr val="70DA44"/>
            </a:solidFill>
          </p:spPr>
          <p:txBody>
            <a:bodyPr/>
            <a:lstStyle/>
            <a:p>
              <a:endParaRPr lang="en-IN"/>
            </a:p>
          </p:txBody>
        </p:sp>
        <p:sp>
          <p:nvSpPr>
            <p:cNvPr id="5" name="TextBox 5"/>
            <p:cNvSpPr txBox="1"/>
            <p:nvPr/>
          </p:nvSpPr>
          <p:spPr>
            <a:xfrm>
              <a:off x="0" y="-38100"/>
              <a:ext cx="3018802" cy="10689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8462566" y="656194"/>
            <a:ext cx="9198522" cy="4708740"/>
            <a:chOff x="0" y="0"/>
            <a:chExt cx="1290105" cy="660407"/>
          </a:xfrm>
        </p:grpSpPr>
        <p:sp>
          <p:nvSpPr>
            <p:cNvPr id="7" name="Freeform 7"/>
            <p:cNvSpPr/>
            <p:nvPr/>
          </p:nvSpPr>
          <p:spPr>
            <a:xfrm>
              <a:off x="0" y="0"/>
              <a:ext cx="1290105" cy="660407"/>
            </a:xfrm>
            <a:custGeom>
              <a:avLst/>
              <a:gdLst/>
              <a:ahLst/>
              <a:cxnLst/>
              <a:rect l="l" t="t" r="r" b="b"/>
              <a:pathLst>
                <a:path w="1290105" h="660407">
                  <a:moveTo>
                    <a:pt x="19358" y="0"/>
                  </a:moveTo>
                  <a:lnTo>
                    <a:pt x="1270747" y="0"/>
                  </a:lnTo>
                  <a:cubicBezTo>
                    <a:pt x="1275881" y="0"/>
                    <a:pt x="1280805" y="2039"/>
                    <a:pt x="1284435" y="5670"/>
                  </a:cubicBezTo>
                  <a:cubicBezTo>
                    <a:pt x="1288066" y="9300"/>
                    <a:pt x="1290105" y="14224"/>
                    <a:pt x="1290105" y="19358"/>
                  </a:cubicBezTo>
                  <a:lnTo>
                    <a:pt x="1290105" y="641049"/>
                  </a:lnTo>
                  <a:cubicBezTo>
                    <a:pt x="1290105" y="646183"/>
                    <a:pt x="1288066" y="651107"/>
                    <a:pt x="1284435" y="654737"/>
                  </a:cubicBezTo>
                  <a:cubicBezTo>
                    <a:pt x="1280805" y="658368"/>
                    <a:pt x="1275881" y="660407"/>
                    <a:pt x="1270747" y="660407"/>
                  </a:cubicBezTo>
                  <a:lnTo>
                    <a:pt x="19358" y="660407"/>
                  </a:lnTo>
                  <a:cubicBezTo>
                    <a:pt x="14224" y="660407"/>
                    <a:pt x="9300" y="658368"/>
                    <a:pt x="5670" y="654737"/>
                  </a:cubicBezTo>
                  <a:cubicBezTo>
                    <a:pt x="2039" y="651107"/>
                    <a:pt x="0" y="646183"/>
                    <a:pt x="0" y="641049"/>
                  </a:cubicBezTo>
                  <a:lnTo>
                    <a:pt x="0" y="19358"/>
                  </a:lnTo>
                  <a:cubicBezTo>
                    <a:pt x="0" y="14224"/>
                    <a:pt x="2039" y="9300"/>
                    <a:pt x="5670" y="5670"/>
                  </a:cubicBezTo>
                  <a:cubicBezTo>
                    <a:pt x="9300" y="2039"/>
                    <a:pt x="14224" y="0"/>
                    <a:pt x="19358" y="0"/>
                  </a:cubicBezTo>
                  <a:close/>
                </a:path>
              </a:pathLst>
            </a:custGeom>
            <a:blipFill>
              <a:blip r:embed="rId3"/>
              <a:stretch>
                <a:fillRect t="-4697" b="-4697"/>
              </a:stretch>
            </a:blipFill>
            <a:ln w="133350" cap="rnd">
              <a:gradFill>
                <a:gsLst>
                  <a:gs pos="0">
                    <a:srgbClr val="FFFFFF">
                      <a:alpha val="100000"/>
                    </a:srgbClr>
                  </a:gs>
                  <a:gs pos="100000">
                    <a:srgbClr val="175C93">
                      <a:alpha val="100000"/>
                    </a:srgbClr>
                  </a:gs>
                </a:gsLst>
                <a:lin ang="0"/>
              </a:gradFill>
              <a:prstDash val="solid"/>
              <a:round/>
            </a:ln>
          </p:spPr>
          <p:txBody>
            <a:bodyPr/>
            <a:lstStyle/>
            <a:p>
              <a:endParaRPr lang="en-IN"/>
            </a:p>
          </p:txBody>
        </p:sp>
      </p:grpSp>
      <p:sp>
        <p:nvSpPr>
          <p:cNvPr id="8" name="Freeform 8"/>
          <p:cNvSpPr/>
          <p:nvPr/>
        </p:nvSpPr>
        <p:spPr>
          <a:xfrm>
            <a:off x="9438637" y="7065831"/>
            <a:ext cx="958088" cy="958088"/>
          </a:xfrm>
          <a:custGeom>
            <a:avLst/>
            <a:gdLst/>
            <a:ahLst/>
            <a:cxnLst/>
            <a:rect l="l" t="t" r="r" b="b"/>
            <a:pathLst>
              <a:path w="958088" h="958088">
                <a:moveTo>
                  <a:pt x="0" y="0"/>
                </a:moveTo>
                <a:lnTo>
                  <a:pt x="958089" y="0"/>
                </a:lnTo>
                <a:lnTo>
                  <a:pt x="958089" y="958088"/>
                </a:lnTo>
                <a:lnTo>
                  <a:pt x="0" y="958088"/>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IN"/>
          </a:p>
        </p:txBody>
      </p:sp>
      <p:sp>
        <p:nvSpPr>
          <p:cNvPr id="9" name="Freeform 9"/>
          <p:cNvSpPr/>
          <p:nvPr/>
        </p:nvSpPr>
        <p:spPr>
          <a:xfrm>
            <a:off x="9438637" y="5907859"/>
            <a:ext cx="923045" cy="923045"/>
          </a:xfrm>
          <a:custGeom>
            <a:avLst/>
            <a:gdLst/>
            <a:ahLst/>
            <a:cxnLst/>
            <a:rect l="l" t="t" r="r" b="b"/>
            <a:pathLst>
              <a:path w="923045" h="923045">
                <a:moveTo>
                  <a:pt x="0" y="0"/>
                </a:moveTo>
                <a:lnTo>
                  <a:pt x="923045" y="0"/>
                </a:lnTo>
                <a:lnTo>
                  <a:pt x="923045" y="923045"/>
                </a:lnTo>
                <a:lnTo>
                  <a:pt x="0" y="923045"/>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IN"/>
          </a:p>
        </p:txBody>
      </p:sp>
      <p:sp>
        <p:nvSpPr>
          <p:cNvPr id="10" name="AutoShape 10"/>
          <p:cNvSpPr/>
          <p:nvPr/>
        </p:nvSpPr>
        <p:spPr>
          <a:xfrm flipV="1">
            <a:off x="1028700" y="7431513"/>
            <a:ext cx="7155125" cy="0"/>
          </a:xfrm>
          <a:prstGeom prst="line">
            <a:avLst/>
          </a:prstGeom>
          <a:ln w="85725" cap="rnd">
            <a:solidFill>
              <a:srgbClr val="70DA44"/>
            </a:solidFill>
            <a:prstDash val="solid"/>
            <a:headEnd type="none" w="sm" len="sm"/>
            <a:tailEnd type="none" w="sm" len="sm"/>
          </a:ln>
        </p:spPr>
        <p:txBody>
          <a:bodyPr/>
          <a:lstStyle/>
          <a:p>
            <a:endParaRPr lang="en-IN"/>
          </a:p>
        </p:txBody>
      </p:sp>
      <p:sp>
        <p:nvSpPr>
          <p:cNvPr id="11" name="Freeform 11"/>
          <p:cNvSpPr/>
          <p:nvPr/>
        </p:nvSpPr>
        <p:spPr>
          <a:xfrm>
            <a:off x="1028700" y="8276348"/>
            <a:ext cx="1287633" cy="572997"/>
          </a:xfrm>
          <a:custGeom>
            <a:avLst/>
            <a:gdLst/>
            <a:ahLst/>
            <a:cxnLst/>
            <a:rect l="l" t="t" r="r" b="b"/>
            <a:pathLst>
              <a:path w="1287633" h="572997">
                <a:moveTo>
                  <a:pt x="0" y="0"/>
                </a:moveTo>
                <a:lnTo>
                  <a:pt x="1287633" y="0"/>
                </a:lnTo>
                <a:lnTo>
                  <a:pt x="1287633" y="572997"/>
                </a:lnTo>
                <a:lnTo>
                  <a:pt x="0" y="57299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IN"/>
          </a:p>
        </p:txBody>
      </p:sp>
      <p:sp>
        <p:nvSpPr>
          <p:cNvPr id="12" name="Freeform 12"/>
          <p:cNvSpPr/>
          <p:nvPr/>
        </p:nvSpPr>
        <p:spPr>
          <a:xfrm>
            <a:off x="2316333" y="8276348"/>
            <a:ext cx="1287633" cy="572997"/>
          </a:xfrm>
          <a:custGeom>
            <a:avLst/>
            <a:gdLst/>
            <a:ahLst/>
            <a:cxnLst/>
            <a:rect l="l" t="t" r="r" b="b"/>
            <a:pathLst>
              <a:path w="1287633" h="572997">
                <a:moveTo>
                  <a:pt x="0" y="0"/>
                </a:moveTo>
                <a:lnTo>
                  <a:pt x="1287634" y="0"/>
                </a:lnTo>
                <a:lnTo>
                  <a:pt x="1287634" y="572997"/>
                </a:lnTo>
                <a:lnTo>
                  <a:pt x="0" y="57299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IN"/>
          </a:p>
        </p:txBody>
      </p:sp>
      <p:sp>
        <p:nvSpPr>
          <p:cNvPr id="13" name="Freeform 13"/>
          <p:cNvSpPr/>
          <p:nvPr/>
        </p:nvSpPr>
        <p:spPr>
          <a:xfrm>
            <a:off x="9438637" y="8445100"/>
            <a:ext cx="923045" cy="923045"/>
          </a:xfrm>
          <a:custGeom>
            <a:avLst/>
            <a:gdLst/>
            <a:ahLst/>
            <a:cxnLst/>
            <a:rect l="l" t="t" r="r" b="b"/>
            <a:pathLst>
              <a:path w="923045" h="923045">
                <a:moveTo>
                  <a:pt x="0" y="0"/>
                </a:moveTo>
                <a:lnTo>
                  <a:pt x="923045" y="0"/>
                </a:lnTo>
                <a:lnTo>
                  <a:pt x="923045" y="923045"/>
                </a:lnTo>
                <a:lnTo>
                  <a:pt x="0" y="92304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IN"/>
          </a:p>
        </p:txBody>
      </p:sp>
      <p:sp>
        <p:nvSpPr>
          <p:cNvPr id="14" name="Freeform 14"/>
          <p:cNvSpPr/>
          <p:nvPr/>
        </p:nvSpPr>
        <p:spPr>
          <a:xfrm>
            <a:off x="378329" y="3680283"/>
            <a:ext cx="7805496" cy="2926435"/>
          </a:xfrm>
          <a:custGeom>
            <a:avLst/>
            <a:gdLst/>
            <a:ahLst/>
            <a:cxnLst/>
            <a:rect l="l" t="t" r="r" b="b"/>
            <a:pathLst>
              <a:path w="7805496" h="2926435">
                <a:moveTo>
                  <a:pt x="0" y="0"/>
                </a:moveTo>
                <a:lnTo>
                  <a:pt x="7805496" y="0"/>
                </a:lnTo>
                <a:lnTo>
                  <a:pt x="7805496" y="2926434"/>
                </a:lnTo>
                <a:lnTo>
                  <a:pt x="0" y="2926434"/>
                </a:lnTo>
                <a:lnTo>
                  <a:pt x="0" y="0"/>
                </a:lnTo>
                <a:close/>
              </a:path>
            </a:pathLst>
          </a:custGeom>
          <a:blipFill>
            <a:blip r:embed="rId8"/>
            <a:stretch>
              <a:fillRect t="-83455" b="-83267"/>
            </a:stretch>
          </a:blipFill>
        </p:spPr>
        <p:txBody>
          <a:bodyPr/>
          <a:lstStyle/>
          <a:p>
            <a:endParaRPr lang="en-IN"/>
          </a:p>
        </p:txBody>
      </p:sp>
      <p:sp>
        <p:nvSpPr>
          <p:cNvPr id="15" name="TextBox 15"/>
          <p:cNvSpPr txBox="1"/>
          <p:nvPr/>
        </p:nvSpPr>
        <p:spPr>
          <a:xfrm>
            <a:off x="10627950" y="5945959"/>
            <a:ext cx="6288510" cy="397576"/>
          </a:xfrm>
          <a:prstGeom prst="rect">
            <a:avLst/>
          </a:prstGeom>
        </p:spPr>
        <p:txBody>
          <a:bodyPr lIns="0" tIns="0" rIns="0" bIns="0" rtlCol="0" anchor="t">
            <a:spAutoFit/>
          </a:bodyPr>
          <a:lstStyle/>
          <a:p>
            <a:pPr algn="just">
              <a:lnSpc>
                <a:spcPts val="3080"/>
              </a:lnSpc>
              <a:spcBef>
                <a:spcPct val="0"/>
              </a:spcBef>
            </a:pPr>
            <a:r>
              <a:rPr lang="en-US" sz="2800" b="1">
                <a:solidFill>
                  <a:srgbClr val="000000"/>
                </a:solidFill>
                <a:latin typeface="Josefin Sans Bold"/>
                <a:ea typeface="Josefin Sans Bold"/>
                <a:cs typeface="Josefin Sans Bold"/>
                <a:sym typeface="Josefin Sans Bold"/>
              </a:rPr>
              <a:t>Our Phone</a:t>
            </a:r>
          </a:p>
        </p:txBody>
      </p:sp>
      <p:sp>
        <p:nvSpPr>
          <p:cNvPr id="16" name="TextBox 16"/>
          <p:cNvSpPr txBox="1"/>
          <p:nvPr/>
        </p:nvSpPr>
        <p:spPr>
          <a:xfrm>
            <a:off x="10627950" y="6323804"/>
            <a:ext cx="6288510" cy="563847"/>
          </a:xfrm>
          <a:prstGeom prst="rect">
            <a:avLst/>
          </a:prstGeom>
        </p:spPr>
        <p:txBody>
          <a:bodyPr lIns="0" tIns="0" rIns="0" bIns="0" rtlCol="0" anchor="t">
            <a:spAutoFit/>
          </a:bodyPr>
          <a:lstStyle/>
          <a:p>
            <a:pPr algn="l">
              <a:lnSpc>
                <a:spcPts val="4289"/>
              </a:lnSpc>
              <a:spcBef>
                <a:spcPct val="0"/>
              </a:spcBef>
            </a:pPr>
            <a:r>
              <a:rPr lang="en-US" sz="3899" b="1">
                <a:solidFill>
                  <a:srgbClr val="175C93"/>
                </a:solidFill>
                <a:latin typeface="Josefin Sans Bold"/>
                <a:ea typeface="Josefin Sans Bold"/>
                <a:cs typeface="Josefin Sans Bold"/>
                <a:sym typeface="Josefin Sans Bold"/>
              </a:rPr>
              <a:t>732-965-8265</a:t>
            </a:r>
          </a:p>
        </p:txBody>
      </p:sp>
      <p:sp>
        <p:nvSpPr>
          <p:cNvPr id="17" name="TextBox 17"/>
          <p:cNvSpPr txBox="1"/>
          <p:nvPr/>
        </p:nvSpPr>
        <p:spPr>
          <a:xfrm>
            <a:off x="10627950" y="7129867"/>
            <a:ext cx="6288510" cy="397576"/>
          </a:xfrm>
          <a:prstGeom prst="rect">
            <a:avLst/>
          </a:prstGeom>
        </p:spPr>
        <p:txBody>
          <a:bodyPr lIns="0" tIns="0" rIns="0" bIns="0" rtlCol="0" anchor="t">
            <a:spAutoFit/>
          </a:bodyPr>
          <a:lstStyle/>
          <a:p>
            <a:pPr algn="just">
              <a:lnSpc>
                <a:spcPts val="3080"/>
              </a:lnSpc>
              <a:spcBef>
                <a:spcPct val="0"/>
              </a:spcBef>
            </a:pPr>
            <a:r>
              <a:rPr lang="en-US" sz="2800" b="1">
                <a:solidFill>
                  <a:srgbClr val="000000"/>
                </a:solidFill>
                <a:latin typeface="Josefin Sans Bold"/>
                <a:ea typeface="Josefin Sans Bold"/>
                <a:cs typeface="Josefin Sans Bold"/>
                <a:sym typeface="Josefin Sans Bold"/>
              </a:rPr>
              <a:t>Our Website</a:t>
            </a:r>
          </a:p>
        </p:txBody>
      </p:sp>
      <p:sp>
        <p:nvSpPr>
          <p:cNvPr id="18" name="TextBox 18"/>
          <p:cNvSpPr txBox="1"/>
          <p:nvPr/>
        </p:nvSpPr>
        <p:spPr>
          <a:xfrm>
            <a:off x="10627950" y="7460088"/>
            <a:ext cx="7033137" cy="563847"/>
          </a:xfrm>
          <a:prstGeom prst="rect">
            <a:avLst/>
          </a:prstGeom>
        </p:spPr>
        <p:txBody>
          <a:bodyPr lIns="0" tIns="0" rIns="0" bIns="0" rtlCol="0" anchor="t">
            <a:spAutoFit/>
          </a:bodyPr>
          <a:lstStyle/>
          <a:p>
            <a:pPr algn="l">
              <a:lnSpc>
                <a:spcPts val="4289"/>
              </a:lnSpc>
              <a:spcBef>
                <a:spcPct val="0"/>
              </a:spcBef>
            </a:pPr>
            <a:r>
              <a:rPr lang="en-US" sz="3899">
                <a:solidFill>
                  <a:srgbClr val="175C93"/>
                </a:solidFill>
                <a:latin typeface="Josefin Sans"/>
                <a:ea typeface="Josefin Sans"/>
                <a:cs typeface="Josefin Sans"/>
                <a:sym typeface="Josefin Sans"/>
              </a:rPr>
              <a:t>www.simpletankservices.com</a:t>
            </a:r>
          </a:p>
        </p:txBody>
      </p:sp>
      <p:sp>
        <p:nvSpPr>
          <p:cNvPr id="19" name="TextBox 19"/>
          <p:cNvSpPr txBox="1"/>
          <p:nvPr/>
        </p:nvSpPr>
        <p:spPr>
          <a:xfrm>
            <a:off x="10627950" y="8319194"/>
            <a:ext cx="6288510" cy="397576"/>
          </a:xfrm>
          <a:prstGeom prst="rect">
            <a:avLst/>
          </a:prstGeom>
        </p:spPr>
        <p:txBody>
          <a:bodyPr lIns="0" tIns="0" rIns="0" bIns="0" rtlCol="0" anchor="t">
            <a:spAutoFit/>
          </a:bodyPr>
          <a:lstStyle/>
          <a:p>
            <a:pPr algn="just">
              <a:lnSpc>
                <a:spcPts val="3080"/>
              </a:lnSpc>
              <a:spcBef>
                <a:spcPct val="0"/>
              </a:spcBef>
            </a:pPr>
            <a:r>
              <a:rPr lang="en-US" sz="2800" b="1">
                <a:solidFill>
                  <a:srgbClr val="000000"/>
                </a:solidFill>
                <a:latin typeface="Josefin Sans Bold"/>
                <a:ea typeface="Josefin Sans Bold"/>
                <a:cs typeface="Josefin Sans Bold"/>
                <a:sym typeface="Josefin Sans Bold"/>
              </a:rPr>
              <a:t>Our Location</a:t>
            </a:r>
          </a:p>
        </p:txBody>
      </p:sp>
      <p:sp>
        <p:nvSpPr>
          <p:cNvPr id="20" name="TextBox 20"/>
          <p:cNvSpPr txBox="1"/>
          <p:nvPr/>
        </p:nvSpPr>
        <p:spPr>
          <a:xfrm>
            <a:off x="10627950" y="8735754"/>
            <a:ext cx="7279720" cy="1125540"/>
          </a:xfrm>
          <a:prstGeom prst="rect">
            <a:avLst/>
          </a:prstGeom>
        </p:spPr>
        <p:txBody>
          <a:bodyPr lIns="0" tIns="0" rIns="0" bIns="0" rtlCol="0" anchor="t">
            <a:spAutoFit/>
          </a:bodyPr>
          <a:lstStyle/>
          <a:p>
            <a:pPr algn="l">
              <a:lnSpc>
                <a:spcPts val="4367"/>
              </a:lnSpc>
            </a:pPr>
            <a:r>
              <a:rPr lang="en-US" sz="3899">
                <a:solidFill>
                  <a:srgbClr val="175C93"/>
                </a:solidFill>
                <a:latin typeface="Josefin Sans"/>
                <a:ea typeface="Josefin Sans"/>
                <a:cs typeface="Josefin Sans"/>
                <a:sym typeface="Josefin Sans"/>
              </a:rPr>
              <a:t>717 North AvePlainfield, NJ 07062, USA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694</Words>
  <Application>Microsoft Office PowerPoint</Application>
  <PresentationFormat>Custom</PresentationFormat>
  <Paragraphs>38</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Canva Sans Bold</vt:lpstr>
      <vt:lpstr>Josefin Sans</vt:lpstr>
      <vt:lpstr>Josefin Sans Bold</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Signs Your New Jersey Property May Need Soil Remediation  ppt</dc:title>
  <cp:lastModifiedBy>Yudhvir Wl</cp:lastModifiedBy>
  <cp:revision>2</cp:revision>
  <dcterms:created xsi:type="dcterms:W3CDTF">2006-08-16T00:00:00Z</dcterms:created>
  <dcterms:modified xsi:type="dcterms:W3CDTF">2026-09-16T07:36:00Z</dcterms:modified>
  <dc:identifier>DAHVVsGfny8</dc:identifier>
</cp:coreProperties>
</file>