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Lst>
  <p:sldSz cx="18288000" cy="10287000"/>
  <p:notesSz cx="6858000" cy="9144000"/>
  <p:embeddedFontLst>
    <p:embeddedFont>
      <p:font typeface="Canva Sans Bold" charset="1" panose="020B0803030501040103"/>
      <p:regular r:id="rId13"/>
    </p:embeddedFont>
    <p:embeddedFont>
      <p:font typeface="Canva Sans" charset="1" panose="020B0503030501040103"/>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fonts/font13.fntdata" Type="http://schemas.openxmlformats.org/officeDocument/2006/relationships/font"/><Relationship Id="rId14" Target="fonts/font14.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https://www.tvsmotor.com/tvs-zest" TargetMode="External" Type="http://schemas.openxmlformats.org/officeDocument/2006/relationships/hyperlink"/><Relationship Id="rId4"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5.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6.png" Type="http://schemas.openxmlformats.org/officeDocument/2006/relationships/image"/><Relationship Id="rId4" Target="https://www.tvsmotor.com/tvs-ronin/price-in-delhi" TargetMode="External" Type="http://schemas.openxmlformats.org/officeDocument/2006/relationships/hyperlink"/><Relationship Id="rId5" Target="https://www.tvsmotor.com/tvs-ronin/price-in-delhi" TargetMode="External" Type="http://schemas.openxmlformats.org/officeDocument/2006/relationships/hyperlink"/></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7.png" Type="http://schemas.openxmlformats.org/officeDocument/2006/relationships/image"/><Relationship Id="rId4" Target="../media/image8.svg" Type="http://schemas.openxmlformats.org/officeDocument/2006/relationships/image"/><Relationship Id="rId5" Target="https://www.tvsmotor.com/tvs-ronin/price-in-delhi"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true" flipV="false" rot="2283244">
            <a:off x="-4759168" y="4375423"/>
            <a:ext cx="10358005" cy="10410055"/>
          </a:xfrm>
          <a:custGeom>
            <a:avLst/>
            <a:gdLst/>
            <a:ahLst/>
            <a:cxnLst/>
            <a:rect r="r" b="b" t="t" l="l"/>
            <a:pathLst>
              <a:path h="10410055" w="10358005">
                <a:moveTo>
                  <a:pt x="10358005" y="0"/>
                </a:moveTo>
                <a:lnTo>
                  <a:pt x="0" y="0"/>
                </a:lnTo>
                <a:lnTo>
                  <a:pt x="0" y="10410055"/>
                </a:lnTo>
                <a:lnTo>
                  <a:pt x="10358005" y="10410055"/>
                </a:lnTo>
                <a:lnTo>
                  <a:pt x="10358005" y="0"/>
                </a:lnTo>
                <a:close/>
              </a:path>
            </a:pathLst>
          </a:custGeom>
          <a:blipFill>
            <a:blip r:embed="rId2"/>
            <a:stretch>
              <a:fillRect l="0" t="0" r="0" b="0"/>
            </a:stretch>
          </a:blipFill>
        </p:spPr>
      </p:sp>
      <p:sp>
        <p:nvSpPr>
          <p:cNvPr name="Freeform 3" id="3"/>
          <p:cNvSpPr/>
          <p:nvPr/>
        </p:nvSpPr>
        <p:spPr>
          <a:xfrm flipH="false" flipV="false" rot="0">
            <a:off x="5913491" y="-9940861"/>
            <a:ext cx="17956749" cy="18046984"/>
          </a:xfrm>
          <a:custGeom>
            <a:avLst/>
            <a:gdLst/>
            <a:ahLst/>
            <a:cxnLst/>
            <a:rect r="r" b="b" t="t" l="l"/>
            <a:pathLst>
              <a:path h="18046984" w="17956749">
                <a:moveTo>
                  <a:pt x="0" y="0"/>
                </a:moveTo>
                <a:lnTo>
                  <a:pt x="17956750" y="0"/>
                </a:lnTo>
                <a:lnTo>
                  <a:pt x="17956750" y="18046985"/>
                </a:lnTo>
                <a:lnTo>
                  <a:pt x="0" y="18046985"/>
                </a:lnTo>
                <a:lnTo>
                  <a:pt x="0" y="0"/>
                </a:lnTo>
                <a:close/>
              </a:path>
            </a:pathLst>
          </a:custGeom>
          <a:blipFill>
            <a:blip r:embed="rId2"/>
            <a:stretch>
              <a:fillRect l="0" t="0" r="0" b="0"/>
            </a:stretch>
          </a:blipFill>
        </p:spPr>
      </p:sp>
      <p:sp>
        <p:nvSpPr>
          <p:cNvPr name="TextBox 4" id="4"/>
          <p:cNvSpPr txBox="true"/>
          <p:nvPr/>
        </p:nvSpPr>
        <p:spPr>
          <a:xfrm rot="0">
            <a:off x="1246801" y="3232156"/>
            <a:ext cx="16230600" cy="3679813"/>
          </a:xfrm>
          <a:prstGeom prst="rect">
            <a:avLst/>
          </a:prstGeom>
        </p:spPr>
        <p:txBody>
          <a:bodyPr anchor="t" rtlCol="false" tIns="0" lIns="0" bIns="0" rIns="0">
            <a:spAutoFit/>
          </a:bodyPr>
          <a:lstStyle/>
          <a:p>
            <a:pPr algn="ctr">
              <a:lnSpc>
                <a:spcPts val="9800"/>
              </a:lnSpc>
            </a:pPr>
            <a:r>
              <a:rPr lang="en-US" sz="7000" b="true">
                <a:solidFill>
                  <a:srgbClr val="FFFFFF"/>
                </a:solidFill>
                <a:latin typeface="Canva Sans Bold"/>
                <a:ea typeface="Canva Sans Bold"/>
                <a:cs typeface="Canva Sans Bold"/>
                <a:sym typeface="Canva Sans Bold"/>
              </a:rPr>
              <a:t>TVS</a:t>
            </a:r>
            <a:r>
              <a:rPr lang="en-US" b="true" sz="7000">
                <a:solidFill>
                  <a:srgbClr val="FFFFFF"/>
                </a:solidFill>
                <a:latin typeface="Canva Sans Bold"/>
                <a:ea typeface="Canva Sans Bold"/>
                <a:cs typeface="Canva Sans Bold"/>
                <a:sym typeface="Canva Sans Bold"/>
              </a:rPr>
              <a:t> Ronin: Modern-Retro Design, Performance and On-Road Price in Delhi</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true" flipV="false" rot="2283244">
            <a:off x="-4759168" y="4375423"/>
            <a:ext cx="10358005" cy="10410055"/>
          </a:xfrm>
          <a:custGeom>
            <a:avLst/>
            <a:gdLst/>
            <a:ahLst/>
            <a:cxnLst/>
            <a:rect r="r" b="b" t="t" l="l"/>
            <a:pathLst>
              <a:path h="10410055" w="10358005">
                <a:moveTo>
                  <a:pt x="10358005" y="0"/>
                </a:moveTo>
                <a:lnTo>
                  <a:pt x="0" y="0"/>
                </a:lnTo>
                <a:lnTo>
                  <a:pt x="0" y="10410055"/>
                </a:lnTo>
                <a:lnTo>
                  <a:pt x="10358005" y="10410055"/>
                </a:lnTo>
                <a:lnTo>
                  <a:pt x="10358005" y="0"/>
                </a:lnTo>
                <a:close/>
              </a:path>
            </a:pathLst>
          </a:custGeom>
          <a:blipFill>
            <a:blip r:embed="rId2"/>
            <a:stretch>
              <a:fillRect l="0" t="0" r="0" b="0"/>
            </a:stretch>
          </a:blipFill>
        </p:spPr>
      </p:sp>
      <p:sp>
        <p:nvSpPr>
          <p:cNvPr name="Freeform 3" id="3">
            <a:hlinkClick r:id="rId3" tooltip="https://www.tvsmotor.com/tvs-zest"/>
          </p:cNvPr>
          <p:cNvSpPr/>
          <p:nvPr/>
        </p:nvSpPr>
        <p:spPr>
          <a:xfrm flipH="false" flipV="false" rot="0">
            <a:off x="5913491" y="-9940861"/>
            <a:ext cx="17956749" cy="18046984"/>
          </a:xfrm>
          <a:custGeom>
            <a:avLst/>
            <a:gdLst/>
            <a:ahLst/>
            <a:cxnLst/>
            <a:rect r="r" b="b" t="t" l="l"/>
            <a:pathLst>
              <a:path h="18046984" w="17956749">
                <a:moveTo>
                  <a:pt x="0" y="0"/>
                </a:moveTo>
                <a:lnTo>
                  <a:pt x="17956750" y="0"/>
                </a:lnTo>
                <a:lnTo>
                  <a:pt x="17956750" y="18046985"/>
                </a:lnTo>
                <a:lnTo>
                  <a:pt x="0" y="18046985"/>
                </a:lnTo>
                <a:lnTo>
                  <a:pt x="0" y="0"/>
                </a:lnTo>
                <a:close/>
              </a:path>
            </a:pathLst>
          </a:custGeom>
          <a:blipFill>
            <a:blip r:embed="rId2"/>
            <a:stretch>
              <a:fillRect l="0" t="0" r="0" b="0"/>
            </a:stretch>
          </a:blipFill>
        </p:spPr>
      </p:sp>
      <p:sp>
        <p:nvSpPr>
          <p:cNvPr name="Freeform 4" id="4"/>
          <p:cNvSpPr/>
          <p:nvPr/>
        </p:nvSpPr>
        <p:spPr>
          <a:xfrm flipH="false" flipV="false" rot="0">
            <a:off x="9462929" y="2269508"/>
            <a:ext cx="8096873" cy="5836615"/>
          </a:xfrm>
          <a:custGeom>
            <a:avLst/>
            <a:gdLst/>
            <a:ahLst/>
            <a:cxnLst/>
            <a:rect r="r" b="b" t="t" l="l"/>
            <a:pathLst>
              <a:path h="5836615" w="8096873">
                <a:moveTo>
                  <a:pt x="0" y="0"/>
                </a:moveTo>
                <a:lnTo>
                  <a:pt x="8096873" y="0"/>
                </a:lnTo>
                <a:lnTo>
                  <a:pt x="8096873" y="5836616"/>
                </a:lnTo>
                <a:lnTo>
                  <a:pt x="0" y="5836616"/>
                </a:lnTo>
                <a:lnTo>
                  <a:pt x="0" y="0"/>
                </a:lnTo>
                <a:close/>
              </a:path>
            </a:pathLst>
          </a:custGeom>
          <a:blipFill>
            <a:blip r:embed="rId4"/>
            <a:stretch>
              <a:fillRect l="0" t="0" r="0" b="0"/>
            </a:stretch>
          </a:blipFill>
        </p:spPr>
      </p:sp>
      <p:sp>
        <p:nvSpPr>
          <p:cNvPr name="TextBox 5" id="5"/>
          <p:cNvSpPr txBox="true"/>
          <p:nvPr/>
        </p:nvSpPr>
        <p:spPr>
          <a:xfrm rot="0">
            <a:off x="7373532" y="609618"/>
            <a:ext cx="3540936" cy="761964"/>
          </a:xfrm>
          <a:prstGeom prst="rect">
            <a:avLst/>
          </a:prstGeom>
        </p:spPr>
        <p:txBody>
          <a:bodyPr anchor="t" rtlCol="false" tIns="0" lIns="0" bIns="0" rIns="0">
            <a:spAutoFit/>
          </a:bodyPr>
          <a:lstStyle/>
          <a:p>
            <a:pPr algn="ctr">
              <a:lnSpc>
                <a:spcPts val="6299"/>
              </a:lnSpc>
            </a:pPr>
            <a:r>
              <a:rPr lang="en-US" sz="4500" b="true">
                <a:solidFill>
                  <a:srgbClr val="FFFFFF"/>
                </a:solidFill>
                <a:latin typeface="Canva Sans Bold"/>
                <a:ea typeface="Canva Sans Bold"/>
                <a:cs typeface="Canva Sans Bold"/>
                <a:sym typeface="Canva Sans Bold"/>
              </a:rPr>
              <a:t>Intro</a:t>
            </a:r>
            <a:r>
              <a:rPr lang="en-US" b="true" sz="4500">
                <a:solidFill>
                  <a:srgbClr val="FFFFFF"/>
                </a:solidFill>
                <a:latin typeface="Canva Sans Bold"/>
                <a:ea typeface="Canva Sans Bold"/>
                <a:cs typeface="Canva Sans Bold"/>
                <a:sym typeface="Canva Sans Bold"/>
              </a:rPr>
              <a:t>duction</a:t>
            </a:r>
          </a:p>
        </p:txBody>
      </p:sp>
      <p:sp>
        <p:nvSpPr>
          <p:cNvPr name="TextBox 6" id="6"/>
          <p:cNvSpPr txBox="true"/>
          <p:nvPr/>
        </p:nvSpPr>
        <p:spPr>
          <a:xfrm rot="0">
            <a:off x="1028700" y="2790813"/>
            <a:ext cx="8037246" cy="5315310"/>
          </a:xfrm>
          <a:prstGeom prst="rect">
            <a:avLst/>
          </a:prstGeom>
        </p:spPr>
        <p:txBody>
          <a:bodyPr anchor="t" rtlCol="false" tIns="0" lIns="0" bIns="0" rIns="0">
            <a:spAutoFit/>
          </a:bodyPr>
          <a:lstStyle/>
          <a:p>
            <a:pPr algn="just">
              <a:lnSpc>
                <a:spcPts val="4200"/>
              </a:lnSpc>
            </a:pPr>
            <a:r>
              <a:rPr lang="en-US" sz="3000">
                <a:solidFill>
                  <a:srgbClr val="FFFFFF"/>
                </a:solidFill>
                <a:latin typeface="Canva Sans"/>
                <a:ea typeface="Canva Sans"/>
                <a:cs typeface="Canva Sans"/>
                <a:sym typeface="Canva Sans"/>
              </a:rPr>
              <a:t>The TVS Ronin blen</a:t>
            </a:r>
            <a:r>
              <a:rPr lang="en-US" sz="3000">
                <a:solidFill>
                  <a:srgbClr val="FFFFFF"/>
                </a:solidFill>
                <a:latin typeface="Canva Sans"/>
                <a:ea typeface="Canva Sans"/>
                <a:cs typeface="Canva Sans"/>
                <a:sym typeface="Canva Sans"/>
              </a:rPr>
              <a:t>ds modern-retro styling with contemporary technology and performance. Its 225.9 cc, four-valve engine, distinctive design and relaxed riding character make it a versatile option for riders looking beyond conventional motorcycles. With its retro-inspired build and modern features, the TVS Ronin on road price in Delhi brings a fresh interpretation to the cruiser bike segment.</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true" flipV="false" rot="2283244">
            <a:off x="-4759168" y="4375423"/>
            <a:ext cx="10358005" cy="10410055"/>
          </a:xfrm>
          <a:custGeom>
            <a:avLst/>
            <a:gdLst/>
            <a:ahLst/>
            <a:cxnLst/>
            <a:rect r="r" b="b" t="t" l="l"/>
            <a:pathLst>
              <a:path h="10410055" w="10358005">
                <a:moveTo>
                  <a:pt x="10358005" y="0"/>
                </a:moveTo>
                <a:lnTo>
                  <a:pt x="0" y="0"/>
                </a:lnTo>
                <a:lnTo>
                  <a:pt x="0" y="10410055"/>
                </a:lnTo>
                <a:lnTo>
                  <a:pt x="10358005" y="10410055"/>
                </a:lnTo>
                <a:lnTo>
                  <a:pt x="10358005" y="0"/>
                </a:lnTo>
                <a:close/>
              </a:path>
            </a:pathLst>
          </a:custGeom>
          <a:blipFill>
            <a:blip r:embed="rId2"/>
            <a:stretch>
              <a:fillRect l="0" t="0" r="0" b="0"/>
            </a:stretch>
          </a:blipFill>
        </p:spPr>
      </p:sp>
      <p:sp>
        <p:nvSpPr>
          <p:cNvPr name="Freeform 3" id="3"/>
          <p:cNvSpPr/>
          <p:nvPr/>
        </p:nvSpPr>
        <p:spPr>
          <a:xfrm flipH="false" flipV="false" rot="0">
            <a:off x="5913491" y="-9940861"/>
            <a:ext cx="17956749" cy="18046984"/>
          </a:xfrm>
          <a:custGeom>
            <a:avLst/>
            <a:gdLst/>
            <a:ahLst/>
            <a:cxnLst/>
            <a:rect r="r" b="b" t="t" l="l"/>
            <a:pathLst>
              <a:path h="18046984" w="17956749">
                <a:moveTo>
                  <a:pt x="0" y="0"/>
                </a:moveTo>
                <a:lnTo>
                  <a:pt x="17956750" y="0"/>
                </a:lnTo>
                <a:lnTo>
                  <a:pt x="17956750" y="18046985"/>
                </a:lnTo>
                <a:lnTo>
                  <a:pt x="0" y="18046985"/>
                </a:lnTo>
                <a:lnTo>
                  <a:pt x="0" y="0"/>
                </a:lnTo>
                <a:close/>
              </a:path>
            </a:pathLst>
          </a:custGeom>
          <a:blipFill>
            <a:blip r:embed="rId2"/>
            <a:stretch>
              <a:fillRect l="0" t="0" r="0" b="0"/>
            </a:stretch>
          </a:blipFill>
        </p:spPr>
      </p:sp>
      <p:sp>
        <p:nvSpPr>
          <p:cNvPr name="Freeform 4" id="4"/>
          <p:cNvSpPr/>
          <p:nvPr/>
        </p:nvSpPr>
        <p:spPr>
          <a:xfrm flipH="false" flipV="false" rot="0">
            <a:off x="1028700" y="3110492"/>
            <a:ext cx="7848997" cy="4066015"/>
          </a:xfrm>
          <a:custGeom>
            <a:avLst/>
            <a:gdLst/>
            <a:ahLst/>
            <a:cxnLst/>
            <a:rect r="r" b="b" t="t" l="l"/>
            <a:pathLst>
              <a:path h="4066015" w="7848997">
                <a:moveTo>
                  <a:pt x="0" y="0"/>
                </a:moveTo>
                <a:lnTo>
                  <a:pt x="7848997" y="0"/>
                </a:lnTo>
                <a:lnTo>
                  <a:pt x="7848997" y="4066016"/>
                </a:lnTo>
                <a:lnTo>
                  <a:pt x="0" y="4066016"/>
                </a:lnTo>
                <a:lnTo>
                  <a:pt x="0" y="0"/>
                </a:lnTo>
                <a:close/>
              </a:path>
            </a:pathLst>
          </a:custGeom>
          <a:blipFill>
            <a:blip r:embed="rId3"/>
            <a:stretch>
              <a:fillRect l="0" t="0" r="0" b="0"/>
            </a:stretch>
          </a:blipFill>
        </p:spPr>
      </p:sp>
      <p:sp>
        <p:nvSpPr>
          <p:cNvPr name="TextBox 5" id="5"/>
          <p:cNvSpPr txBox="true"/>
          <p:nvPr/>
        </p:nvSpPr>
        <p:spPr>
          <a:xfrm rot="0">
            <a:off x="5863152" y="609618"/>
            <a:ext cx="6561696" cy="761964"/>
          </a:xfrm>
          <a:prstGeom prst="rect">
            <a:avLst/>
          </a:prstGeom>
        </p:spPr>
        <p:txBody>
          <a:bodyPr anchor="t" rtlCol="false" tIns="0" lIns="0" bIns="0" rIns="0">
            <a:spAutoFit/>
          </a:bodyPr>
          <a:lstStyle/>
          <a:p>
            <a:pPr algn="ctr">
              <a:lnSpc>
                <a:spcPts val="6299"/>
              </a:lnSpc>
            </a:pPr>
            <a:r>
              <a:rPr lang="en-US" sz="4500" b="true">
                <a:solidFill>
                  <a:srgbClr val="FFFFFF"/>
                </a:solidFill>
                <a:latin typeface="Canva Sans Bold"/>
                <a:ea typeface="Canva Sans Bold"/>
                <a:cs typeface="Canva Sans Bold"/>
                <a:sym typeface="Canva Sans Bold"/>
              </a:rPr>
              <a:t>Built</a:t>
            </a:r>
            <a:r>
              <a:rPr lang="en-US" b="true" sz="4500">
                <a:solidFill>
                  <a:srgbClr val="FFFFFF"/>
                </a:solidFill>
                <a:latin typeface="Canva Sans Bold"/>
                <a:ea typeface="Canva Sans Bold"/>
                <a:cs typeface="Canva Sans Bold"/>
                <a:sym typeface="Canva Sans Bold"/>
              </a:rPr>
              <a:t> for the Open Road</a:t>
            </a:r>
          </a:p>
        </p:txBody>
      </p:sp>
      <p:sp>
        <p:nvSpPr>
          <p:cNvPr name="TextBox 6" id="6"/>
          <p:cNvSpPr txBox="true"/>
          <p:nvPr/>
        </p:nvSpPr>
        <p:spPr>
          <a:xfrm rot="0">
            <a:off x="9803657" y="2723988"/>
            <a:ext cx="7455643" cy="4781874"/>
          </a:xfrm>
          <a:prstGeom prst="rect">
            <a:avLst/>
          </a:prstGeom>
        </p:spPr>
        <p:txBody>
          <a:bodyPr anchor="t" rtlCol="false" tIns="0" lIns="0" bIns="0" rIns="0">
            <a:spAutoFit/>
          </a:bodyPr>
          <a:lstStyle/>
          <a:p>
            <a:pPr algn="just">
              <a:lnSpc>
                <a:spcPts val="4200"/>
              </a:lnSpc>
            </a:pPr>
            <a:r>
              <a:rPr lang="en-US" sz="3000">
                <a:solidFill>
                  <a:srgbClr val="FFFFFF"/>
                </a:solidFill>
                <a:latin typeface="Canva Sans"/>
                <a:ea typeface="Canva Sans"/>
                <a:cs typeface="Canva Sans"/>
                <a:sym typeface="Canva Sans"/>
              </a:rPr>
              <a:t>The TVS Ronin is powered by a 225.9 cc, single-cylinder, four-stroke, four-valve, SOHC, oil-cooled engine producing 20.4 PS at 7,750 rpm and 19.93 Nm of torque at 3,750 rpm. </a:t>
            </a:r>
            <a:r>
              <a:rPr lang="en-US" sz="3000">
                <a:solidFill>
                  <a:srgbClr val="FFFFFF"/>
                </a:solidFill>
                <a:latin typeface="Canva Sans"/>
                <a:ea typeface="Canva Sans"/>
                <a:cs typeface="Canva Sans"/>
                <a:sym typeface="Canva Sans"/>
              </a:rPr>
              <a:t>A five-speed gearbox and assist-and-slipper clutch complement the engine, while the Double Cradle Split Synchro STIFF frame provides the foundation for a composed ride.</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true" flipV="false" rot="2283244">
            <a:off x="-4759168" y="4375423"/>
            <a:ext cx="10358005" cy="10410055"/>
          </a:xfrm>
          <a:custGeom>
            <a:avLst/>
            <a:gdLst/>
            <a:ahLst/>
            <a:cxnLst/>
            <a:rect r="r" b="b" t="t" l="l"/>
            <a:pathLst>
              <a:path h="10410055" w="10358005">
                <a:moveTo>
                  <a:pt x="10358005" y="0"/>
                </a:moveTo>
                <a:lnTo>
                  <a:pt x="0" y="0"/>
                </a:lnTo>
                <a:lnTo>
                  <a:pt x="0" y="10410055"/>
                </a:lnTo>
                <a:lnTo>
                  <a:pt x="10358005" y="10410055"/>
                </a:lnTo>
                <a:lnTo>
                  <a:pt x="10358005" y="0"/>
                </a:lnTo>
                <a:close/>
              </a:path>
            </a:pathLst>
          </a:custGeom>
          <a:blipFill>
            <a:blip r:embed="rId2"/>
            <a:stretch>
              <a:fillRect l="0" t="0" r="0" b="0"/>
            </a:stretch>
          </a:blipFill>
        </p:spPr>
      </p:sp>
      <p:sp>
        <p:nvSpPr>
          <p:cNvPr name="Freeform 3" id="3"/>
          <p:cNvSpPr/>
          <p:nvPr/>
        </p:nvSpPr>
        <p:spPr>
          <a:xfrm flipH="false" flipV="false" rot="0">
            <a:off x="5943570" y="-10572519"/>
            <a:ext cx="17956749" cy="18046984"/>
          </a:xfrm>
          <a:custGeom>
            <a:avLst/>
            <a:gdLst/>
            <a:ahLst/>
            <a:cxnLst/>
            <a:rect r="r" b="b" t="t" l="l"/>
            <a:pathLst>
              <a:path h="18046984" w="17956749">
                <a:moveTo>
                  <a:pt x="0" y="0"/>
                </a:moveTo>
                <a:lnTo>
                  <a:pt x="17956749" y="0"/>
                </a:lnTo>
                <a:lnTo>
                  <a:pt x="17956749" y="18046985"/>
                </a:lnTo>
                <a:lnTo>
                  <a:pt x="0" y="18046985"/>
                </a:lnTo>
                <a:lnTo>
                  <a:pt x="0" y="0"/>
                </a:lnTo>
                <a:close/>
              </a:path>
            </a:pathLst>
          </a:custGeom>
          <a:blipFill>
            <a:blip r:embed="rId2"/>
            <a:stretch>
              <a:fillRect l="0" t="0" r="0" b="0"/>
            </a:stretch>
          </a:blipFill>
        </p:spPr>
      </p:sp>
      <p:sp>
        <p:nvSpPr>
          <p:cNvPr name="Freeform 4" id="4"/>
          <p:cNvSpPr/>
          <p:nvPr/>
        </p:nvSpPr>
        <p:spPr>
          <a:xfrm flipH="false" flipV="false" rot="0">
            <a:off x="10222824" y="2683170"/>
            <a:ext cx="6639098" cy="5811968"/>
          </a:xfrm>
          <a:custGeom>
            <a:avLst/>
            <a:gdLst/>
            <a:ahLst/>
            <a:cxnLst/>
            <a:rect r="r" b="b" t="t" l="l"/>
            <a:pathLst>
              <a:path h="5811968" w="6639098">
                <a:moveTo>
                  <a:pt x="0" y="0"/>
                </a:moveTo>
                <a:lnTo>
                  <a:pt x="6639098" y="0"/>
                </a:lnTo>
                <a:lnTo>
                  <a:pt x="6639098" y="5811967"/>
                </a:lnTo>
                <a:lnTo>
                  <a:pt x="0" y="5811967"/>
                </a:lnTo>
                <a:lnTo>
                  <a:pt x="0" y="0"/>
                </a:lnTo>
                <a:close/>
              </a:path>
            </a:pathLst>
          </a:custGeom>
          <a:blipFill>
            <a:blip r:embed="rId3"/>
            <a:stretch>
              <a:fillRect l="0" t="0" r="0" b="0"/>
            </a:stretch>
          </a:blipFill>
        </p:spPr>
      </p:sp>
      <p:sp>
        <p:nvSpPr>
          <p:cNvPr name="TextBox 5" id="5"/>
          <p:cNvSpPr txBox="true"/>
          <p:nvPr/>
        </p:nvSpPr>
        <p:spPr>
          <a:xfrm rot="0">
            <a:off x="3350694" y="609618"/>
            <a:ext cx="11571251" cy="761964"/>
          </a:xfrm>
          <a:prstGeom prst="rect">
            <a:avLst/>
          </a:prstGeom>
        </p:spPr>
        <p:txBody>
          <a:bodyPr anchor="t" rtlCol="false" tIns="0" lIns="0" bIns="0" rIns="0">
            <a:spAutoFit/>
          </a:bodyPr>
          <a:lstStyle/>
          <a:p>
            <a:pPr algn="ctr">
              <a:lnSpc>
                <a:spcPts val="6299"/>
              </a:lnSpc>
            </a:pPr>
            <a:r>
              <a:rPr lang="en-US" sz="4500" b="true">
                <a:solidFill>
                  <a:srgbClr val="FFFFFF"/>
                </a:solidFill>
                <a:latin typeface="Canva Sans Bold"/>
                <a:ea typeface="Canva Sans Bold"/>
                <a:cs typeface="Canva Sans Bold"/>
                <a:sym typeface="Canva Sans Bold"/>
              </a:rPr>
              <a:t>Retro</a:t>
            </a:r>
            <a:r>
              <a:rPr lang="en-US" b="true" sz="4500">
                <a:solidFill>
                  <a:srgbClr val="FFFFFF"/>
                </a:solidFill>
                <a:latin typeface="Canva Sans Bold"/>
                <a:ea typeface="Canva Sans Bold"/>
                <a:cs typeface="Canva Sans Bold"/>
                <a:sym typeface="Canva Sans Bold"/>
              </a:rPr>
              <a:t> Character with Modern Engineering</a:t>
            </a:r>
          </a:p>
        </p:txBody>
      </p:sp>
      <p:sp>
        <p:nvSpPr>
          <p:cNvPr name="TextBox 6" id="6"/>
          <p:cNvSpPr txBox="true"/>
          <p:nvPr/>
        </p:nvSpPr>
        <p:spPr>
          <a:xfrm rot="0">
            <a:off x="1028700" y="2902923"/>
            <a:ext cx="8107619" cy="5315310"/>
          </a:xfrm>
          <a:prstGeom prst="rect">
            <a:avLst/>
          </a:prstGeom>
        </p:spPr>
        <p:txBody>
          <a:bodyPr anchor="t" rtlCol="false" tIns="0" lIns="0" bIns="0" rIns="0">
            <a:spAutoFit/>
          </a:bodyPr>
          <a:lstStyle/>
          <a:p>
            <a:pPr algn="just">
              <a:lnSpc>
                <a:spcPts val="4200"/>
              </a:lnSpc>
            </a:pPr>
            <a:r>
              <a:rPr lang="en-US" sz="3000">
                <a:solidFill>
                  <a:srgbClr val="FFFFFF"/>
                </a:solidFill>
                <a:latin typeface="Canva Sans"/>
                <a:ea typeface="Canva Sans"/>
                <a:cs typeface="Canva Sans"/>
                <a:sym typeface="Canva Sans"/>
              </a:rPr>
              <a:t>The Ronin features an iconic all-LED T-fuse hea</a:t>
            </a:r>
            <a:r>
              <a:rPr lang="en-US" sz="3000">
                <a:solidFill>
                  <a:srgbClr val="FFFFFF"/>
                </a:solidFill>
                <a:latin typeface="Canva Sans"/>
                <a:ea typeface="Canva Sans"/>
                <a:cs typeface="Canva Sans"/>
                <a:sym typeface="Canva Sans"/>
              </a:rPr>
              <a:t>dlamp, distinctive retro styling and first-in-segment nine-spoke alloy wheels with wide block-tread tyres. Its upside-down front suspension is designed to support a smooth ride, while the motorcycle also features dual-channel ABS and selectable ride modes. The combination of styling and hardware gives the Ronin a character suited to both city riding and longer journeys.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true" flipV="false" rot="2283244">
            <a:off x="-4759168" y="4375423"/>
            <a:ext cx="10358005" cy="10410055"/>
          </a:xfrm>
          <a:custGeom>
            <a:avLst/>
            <a:gdLst/>
            <a:ahLst/>
            <a:cxnLst/>
            <a:rect r="r" b="b" t="t" l="l"/>
            <a:pathLst>
              <a:path h="10410055" w="10358005">
                <a:moveTo>
                  <a:pt x="10358005" y="0"/>
                </a:moveTo>
                <a:lnTo>
                  <a:pt x="0" y="0"/>
                </a:lnTo>
                <a:lnTo>
                  <a:pt x="0" y="10410055"/>
                </a:lnTo>
                <a:lnTo>
                  <a:pt x="10358005" y="10410055"/>
                </a:lnTo>
                <a:lnTo>
                  <a:pt x="10358005" y="0"/>
                </a:lnTo>
                <a:close/>
              </a:path>
            </a:pathLst>
          </a:custGeom>
          <a:blipFill>
            <a:blip r:embed="rId2"/>
            <a:stretch>
              <a:fillRect l="0" t="0" r="0" b="0"/>
            </a:stretch>
          </a:blipFill>
        </p:spPr>
      </p:sp>
      <p:sp>
        <p:nvSpPr>
          <p:cNvPr name="Freeform 3" id="3"/>
          <p:cNvSpPr/>
          <p:nvPr/>
        </p:nvSpPr>
        <p:spPr>
          <a:xfrm flipH="false" flipV="false" rot="0">
            <a:off x="5913491" y="-9940861"/>
            <a:ext cx="17956749" cy="18046984"/>
          </a:xfrm>
          <a:custGeom>
            <a:avLst/>
            <a:gdLst/>
            <a:ahLst/>
            <a:cxnLst/>
            <a:rect r="r" b="b" t="t" l="l"/>
            <a:pathLst>
              <a:path h="18046984" w="17956749">
                <a:moveTo>
                  <a:pt x="0" y="0"/>
                </a:moveTo>
                <a:lnTo>
                  <a:pt x="17956750" y="0"/>
                </a:lnTo>
                <a:lnTo>
                  <a:pt x="17956750" y="18046985"/>
                </a:lnTo>
                <a:lnTo>
                  <a:pt x="0" y="18046985"/>
                </a:lnTo>
                <a:lnTo>
                  <a:pt x="0" y="0"/>
                </a:lnTo>
                <a:close/>
              </a:path>
            </a:pathLst>
          </a:custGeom>
          <a:blipFill>
            <a:blip r:embed="rId2"/>
            <a:stretch>
              <a:fillRect l="0" t="0" r="0" b="0"/>
            </a:stretch>
          </a:blipFill>
        </p:spPr>
      </p:sp>
      <p:sp>
        <p:nvSpPr>
          <p:cNvPr name="Freeform 4" id="4"/>
          <p:cNvSpPr/>
          <p:nvPr/>
        </p:nvSpPr>
        <p:spPr>
          <a:xfrm flipH="false" flipV="false" rot="0">
            <a:off x="419835" y="3571185"/>
            <a:ext cx="7706338" cy="3761656"/>
          </a:xfrm>
          <a:custGeom>
            <a:avLst/>
            <a:gdLst/>
            <a:ahLst/>
            <a:cxnLst/>
            <a:rect r="r" b="b" t="t" l="l"/>
            <a:pathLst>
              <a:path h="3761656" w="7706338">
                <a:moveTo>
                  <a:pt x="0" y="0"/>
                </a:moveTo>
                <a:lnTo>
                  <a:pt x="7706337" y="0"/>
                </a:lnTo>
                <a:lnTo>
                  <a:pt x="7706337" y="3761656"/>
                </a:lnTo>
                <a:lnTo>
                  <a:pt x="0" y="3761656"/>
                </a:lnTo>
                <a:lnTo>
                  <a:pt x="0" y="0"/>
                </a:lnTo>
                <a:close/>
              </a:path>
            </a:pathLst>
          </a:custGeom>
          <a:blipFill>
            <a:blip r:embed="rId3"/>
            <a:stretch>
              <a:fillRect l="0" t="0" r="0" b="0"/>
            </a:stretch>
          </a:blipFill>
        </p:spPr>
      </p:sp>
      <p:sp>
        <p:nvSpPr>
          <p:cNvPr name="TextBox 5" id="5"/>
          <p:cNvSpPr txBox="true"/>
          <p:nvPr/>
        </p:nvSpPr>
        <p:spPr>
          <a:xfrm rot="0">
            <a:off x="2776412" y="609618"/>
            <a:ext cx="12735176" cy="761964"/>
          </a:xfrm>
          <a:prstGeom prst="rect">
            <a:avLst/>
          </a:prstGeom>
        </p:spPr>
        <p:txBody>
          <a:bodyPr anchor="t" rtlCol="false" tIns="0" lIns="0" bIns="0" rIns="0">
            <a:spAutoFit/>
          </a:bodyPr>
          <a:lstStyle/>
          <a:p>
            <a:pPr algn="ctr">
              <a:lnSpc>
                <a:spcPts val="6299"/>
              </a:lnSpc>
            </a:pPr>
            <a:r>
              <a:rPr lang="en-US" sz="4500" b="true">
                <a:solidFill>
                  <a:srgbClr val="FFFFFF"/>
                </a:solidFill>
                <a:latin typeface="Canva Sans Bold"/>
                <a:ea typeface="Canva Sans Bold"/>
                <a:cs typeface="Canva Sans Bold"/>
                <a:sym typeface="Canva Sans Bold"/>
              </a:rPr>
              <a:t>Technology</a:t>
            </a:r>
            <a:r>
              <a:rPr lang="en-US" b="true" sz="4500">
                <a:solidFill>
                  <a:srgbClr val="FFFFFF"/>
                </a:solidFill>
                <a:latin typeface="Canva Sans Bold"/>
                <a:ea typeface="Canva Sans Bold"/>
                <a:cs typeface="Canva Sans Bold"/>
                <a:sym typeface="Canva Sans Bold"/>
              </a:rPr>
              <a:t> That Keeps Every Ride Connected</a:t>
            </a:r>
          </a:p>
        </p:txBody>
      </p:sp>
      <p:sp>
        <p:nvSpPr>
          <p:cNvPr name="TextBox 6" id="6"/>
          <p:cNvSpPr txBox="true"/>
          <p:nvPr/>
        </p:nvSpPr>
        <p:spPr>
          <a:xfrm rot="0">
            <a:off x="8858552" y="2232347"/>
            <a:ext cx="8400748" cy="6382182"/>
          </a:xfrm>
          <a:prstGeom prst="rect">
            <a:avLst/>
          </a:prstGeom>
        </p:spPr>
        <p:txBody>
          <a:bodyPr anchor="t" rtlCol="false" tIns="0" lIns="0" bIns="0" rIns="0">
            <a:spAutoFit/>
          </a:bodyPr>
          <a:lstStyle/>
          <a:p>
            <a:pPr algn="just">
              <a:lnSpc>
                <a:spcPts val="4200"/>
              </a:lnSpc>
            </a:pPr>
            <a:r>
              <a:rPr lang="en-US" sz="3000">
                <a:solidFill>
                  <a:srgbClr val="FFFFFF"/>
                </a:solidFill>
                <a:latin typeface="Canva Sans"/>
                <a:ea typeface="Canva Sans"/>
                <a:cs typeface="Canva Sans"/>
                <a:sym typeface="Canva Sans"/>
              </a:rPr>
              <a:t>The asymmetric </a:t>
            </a:r>
            <a:r>
              <a:rPr lang="en-US" sz="3000">
                <a:solidFill>
                  <a:srgbClr val="FFFFFF"/>
                </a:solidFill>
                <a:latin typeface="Canva Sans"/>
                <a:ea typeface="Canva Sans"/>
                <a:cs typeface="Canva Sans"/>
                <a:sym typeface="Canva Sans"/>
              </a:rPr>
              <a:t>digital speedometer supports Bluetooth connectivity on applicable variants and works with the SmartXonnect system. Features include navigation assist, call alerts, voice assist, gear-shift indicator, service reminder, distance-to-empty, fuel-economy information, trip meter, music control, crash alert, geo-fencing and ride analytics. The system also supports turn-by-turn navigation and connectivity through the SmartXonnect app.</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true" flipV="false" rot="2283244">
            <a:off x="-4759168" y="4375423"/>
            <a:ext cx="10358005" cy="10410055"/>
          </a:xfrm>
          <a:custGeom>
            <a:avLst/>
            <a:gdLst/>
            <a:ahLst/>
            <a:cxnLst/>
            <a:rect r="r" b="b" t="t" l="l"/>
            <a:pathLst>
              <a:path h="10410055" w="10358005">
                <a:moveTo>
                  <a:pt x="10358005" y="0"/>
                </a:moveTo>
                <a:lnTo>
                  <a:pt x="0" y="0"/>
                </a:lnTo>
                <a:lnTo>
                  <a:pt x="0" y="10410055"/>
                </a:lnTo>
                <a:lnTo>
                  <a:pt x="10358005" y="10410055"/>
                </a:lnTo>
                <a:lnTo>
                  <a:pt x="10358005" y="0"/>
                </a:lnTo>
                <a:close/>
              </a:path>
            </a:pathLst>
          </a:custGeom>
          <a:blipFill>
            <a:blip r:embed="rId2"/>
            <a:stretch>
              <a:fillRect l="0" t="0" r="0" b="0"/>
            </a:stretch>
          </a:blipFill>
        </p:spPr>
      </p:sp>
      <p:sp>
        <p:nvSpPr>
          <p:cNvPr name="Freeform 3" id="3"/>
          <p:cNvSpPr/>
          <p:nvPr/>
        </p:nvSpPr>
        <p:spPr>
          <a:xfrm flipH="false" flipV="false" rot="0">
            <a:off x="5913491" y="-9940861"/>
            <a:ext cx="17956749" cy="18046984"/>
          </a:xfrm>
          <a:custGeom>
            <a:avLst/>
            <a:gdLst/>
            <a:ahLst/>
            <a:cxnLst/>
            <a:rect r="r" b="b" t="t" l="l"/>
            <a:pathLst>
              <a:path h="18046984" w="17956749">
                <a:moveTo>
                  <a:pt x="0" y="0"/>
                </a:moveTo>
                <a:lnTo>
                  <a:pt x="17956750" y="0"/>
                </a:lnTo>
                <a:lnTo>
                  <a:pt x="17956750" y="18046985"/>
                </a:lnTo>
                <a:lnTo>
                  <a:pt x="0" y="18046985"/>
                </a:lnTo>
                <a:lnTo>
                  <a:pt x="0" y="0"/>
                </a:lnTo>
                <a:close/>
              </a:path>
            </a:pathLst>
          </a:custGeom>
          <a:blipFill>
            <a:blip r:embed="rId2"/>
            <a:stretch>
              <a:fillRect l="0" t="0" r="0" b="0"/>
            </a:stretch>
          </a:blipFill>
        </p:spPr>
      </p:sp>
      <p:sp>
        <p:nvSpPr>
          <p:cNvPr name="Freeform 4" id="4"/>
          <p:cNvSpPr/>
          <p:nvPr/>
        </p:nvSpPr>
        <p:spPr>
          <a:xfrm flipH="true" flipV="false" rot="2283244">
            <a:off x="-4606768" y="4527823"/>
            <a:ext cx="10358005" cy="10410055"/>
          </a:xfrm>
          <a:custGeom>
            <a:avLst/>
            <a:gdLst/>
            <a:ahLst/>
            <a:cxnLst/>
            <a:rect r="r" b="b" t="t" l="l"/>
            <a:pathLst>
              <a:path h="10410055" w="10358005">
                <a:moveTo>
                  <a:pt x="10358005" y="0"/>
                </a:moveTo>
                <a:lnTo>
                  <a:pt x="0" y="0"/>
                </a:lnTo>
                <a:lnTo>
                  <a:pt x="0" y="10410055"/>
                </a:lnTo>
                <a:lnTo>
                  <a:pt x="10358005" y="10410055"/>
                </a:lnTo>
                <a:lnTo>
                  <a:pt x="10358005" y="0"/>
                </a:lnTo>
                <a:close/>
              </a:path>
            </a:pathLst>
          </a:custGeom>
          <a:blipFill>
            <a:blip r:embed="rId2"/>
            <a:stretch>
              <a:fillRect l="0" t="0" r="0" b="0"/>
            </a:stretch>
          </a:blipFill>
        </p:spPr>
      </p:sp>
      <p:sp>
        <p:nvSpPr>
          <p:cNvPr name="Freeform 5" id="5"/>
          <p:cNvSpPr/>
          <p:nvPr/>
        </p:nvSpPr>
        <p:spPr>
          <a:xfrm flipH="false" flipV="false" rot="0">
            <a:off x="6065891" y="-9788461"/>
            <a:ext cx="17956749" cy="18046984"/>
          </a:xfrm>
          <a:custGeom>
            <a:avLst/>
            <a:gdLst/>
            <a:ahLst/>
            <a:cxnLst/>
            <a:rect r="r" b="b" t="t" l="l"/>
            <a:pathLst>
              <a:path h="18046984" w="17956749">
                <a:moveTo>
                  <a:pt x="0" y="0"/>
                </a:moveTo>
                <a:lnTo>
                  <a:pt x="17956750" y="0"/>
                </a:lnTo>
                <a:lnTo>
                  <a:pt x="17956750" y="18046985"/>
                </a:lnTo>
                <a:lnTo>
                  <a:pt x="0" y="18046985"/>
                </a:lnTo>
                <a:lnTo>
                  <a:pt x="0" y="0"/>
                </a:lnTo>
                <a:close/>
              </a:path>
            </a:pathLst>
          </a:custGeom>
          <a:blipFill>
            <a:blip r:embed="rId2"/>
            <a:stretch>
              <a:fillRect l="0" t="0" r="0" b="0"/>
            </a:stretch>
          </a:blipFill>
        </p:spPr>
      </p:sp>
      <p:sp>
        <p:nvSpPr>
          <p:cNvPr name="Freeform 6" id="6"/>
          <p:cNvSpPr/>
          <p:nvPr/>
        </p:nvSpPr>
        <p:spPr>
          <a:xfrm flipH="false" flipV="false" rot="0">
            <a:off x="10186730" y="2128216"/>
            <a:ext cx="6824880" cy="5977908"/>
          </a:xfrm>
          <a:custGeom>
            <a:avLst/>
            <a:gdLst/>
            <a:ahLst/>
            <a:cxnLst/>
            <a:rect r="r" b="b" t="t" l="l"/>
            <a:pathLst>
              <a:path h="5977908" w="6824880">
                <a:moveTo>
                  <a:pt x="0" y="0"/>
                </a:moveTo>
                <a:lnTo>
                  <a:pt x="6824880" y="0"/>
                </a:lnTo>
                <a:lnTo>
                  <a:pt x="6824880" y="5977908"/>
                </a:lnTo>
                <a:lnTo>
                  <a:pt x="0" y="5977908"/>
                </a:lnTo>
                <a:lnTo>
                  <a:pt x="0" y="0"/>
                </a:lnTo>
                <a:close/>
              </a:path>
            </a:pathLst>
          </a:custGeom>
          <a:blipFill>
            <a:blip r:embed="rId3"/>
            <a:stretch>
              <a:fillRect l="0" t="0" r="0" b="0"/>
            </a:stretch>
          </a:blipFill>
        </p:spPr>
      </p:sp>
      <p:sp>
        <p:nvSpPr>
          <p:cNvPr name="TextBox 7" id="7"/>
          <p:cNvSpPr txBox="true"/>
          <p:nvPr/>
        </p:nvSpPr>
        <p:spPr>
          <a:xfrm rot="0">
            <a:off x="7575712" y="609618"/>
            <a:ext cx="3136575" cy="761964"/>
          </a:xfrm>
          <a:prstGeom prst="rect">
            <a:avLst/>
          </a:prstGeom>
        </p:spPr>
        <p:txBody>
          <a:bodyPr anchor="t" rtlCol="false" tIns="0" lIns="0" bIns="0" rIns="0">
            <a:spAutoFit/>
          </a:bodyPr>
          <a:lstStyle/>
          <a:p>
            <a:pPr algn="ctr">
              <a:lnSpc>
                <a:spcPts val="6299"/>
              </a:lnSpc>
            </a:pPr>
            <a:r>
              <a:rPr lang="en-US" sz="4500" b="true">
                <a:solidFill>
                  <a:srgbClr val="FFFFFF"/>
                </a:solidFill>
                <a:latin typeface="Canva Sans Bold"/>
                <a:ea typeface="Canva Sans Bold"/>
                <a:cs typeface="Canva Sans Bold"/>
                <a:sym typeface="Canva Sans Bold"/>
              </a:rPr>
              <a:t>Concl</a:t>
            </a:r>
            <a:r>
              <a:rPr lang="en-US" b="true" sz="4500">
                <a:solidFill>
                  <a:srgbClr val="FFFFFF"/>
                </a:solidFill>
                <a:latin typeface="Canva Sans Bold"/>
                <a:ea typeface="Canva Sans Bold"/>
                <a:cs typeface="Canva Sans Bold"/>
                <a:sym typeface="Canva Sans Bold"/>
              </a:rPr>
              <a:t>usion</a:t>
            </a:r>
          </a:p>
        </p:txBody>
      </p:sp>
      <p:sp>
        <p:nvSpPr>
          <p:cNvPr name="TextBox 8" id="8"/>
          <p:cNvSpPr txBox="true"/>
          <p:nvPr/>
        </p:nvSpPr>
        <p:spPr>
          <a:xfrm rot="0">
            <a:off x="1028700" y="2409777"/>
            <a:ext cx="8655199" cy="5848746"/>
          </a:xfrm>
          <a:prstGeom prst="rect">
            <a:avLst/>
          </a:prstGeom>
        </p:spPr>
        <p:txBody>
          <a:bodyPr anchor="t" rtlCol="false" tIns="0" lIns="0" bIns="0" rIns="0">
            <a:spAutoFit/>
          </a:bodyPr>
          <a:lstStyle/>
          <a:p>
            <a:pPr algn="just">
              <a:lnSpc>
                <a:spcPts val="4200"/>
              </a:lnSpc>
            </a:pPr>
            <a:r>
              <a:rPr lang="en-US" sz="3000">
                <a:solidFill>
                  <a:srgbClr val="FFFFFF"/>
                </a:solidFill>
                <a:latin typeface="Canva Sans"/>
                <a:ea typeface="Canva Sans"/>
                <a:cs typeface="Canva Sans"/>
                <a:sym typeface="Canva Sans"/>
              </a:rPr>
              <a:t>For those wanting to check </a:t>
            </a:r>
            <a:r>
              <a:rPr lang="en-US" b="true" sz="3000" u="sng">
                <a:solidFill>
                  <a:srgbClr val="FFFFFF"/>
                </a:solidFill>
                <a:latin typeface="Canva Sans Bold"/>
                <a:ea typeface="Canva Sans Bold"/>
                <a:cs typeface="Canva Sans Bold"/>
                <a:sym typeface="Canva Sans Bold"/>
                <a:hlinkClick r:id="rId4" tooltip="https://www.tvsmotor.com/tvs-ronin/price-in-delhi"/>
              </a:rPr>
              <a:t>Ronin on roa</a:t>
            </a:r>
            <a:r>
              <a:rPr lang="en-US" b="true" sz="3000" u="sng">
                <a:solidFill>
                  <a:srgbClr val="FFFFFF"/>
                </a:solidFill>
                <a:latin typeface="Canva Sans Bold"/>
                <a:ea typeface="Canva Sans Bold"/>
                <a:cs typeface="Canva Sans Bold"/>
                <a:sym typeface="Canva Sans Bold"/>
                <a:hlinkClick r:id="rId5" tooltip="https://www.tvsmotor.com/tvs-ronin/price-in-delhi"/>
              </a:rPr>
              <a:t>d price in Delhi</a:t>
            </a:r>
            <a:r>
              <a:rPr lang="en-US" sz="3000">
                <a:solidFill>
                  <a:srgbClr val="FFFFFF"/>
                </a:solidFill>
                <a:latin typeface="Canva Sans"/>
                <a:ea typeface="Canva Sans"/>
                <a:cs typeface="Canva Sans"/>
                <a:sym typeface="Canva Sans"/>
              </a:rPr>
              <a:t>, the final on-road amount depends on the selected variant and applicable registration, insurance and other charges. TVS Motor provides an official pricing page to check the latest details. With its 225.9 cc engine, modern-retro styling, ride modes, connected technology and touring-oriented features, the TVS Ronin presents a distinctive option for riders considering a modern cruiser bike.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true" flipV="false" rot="2283244">
            <a:off x="-4759168" y="4375423"/>
            <a:ext cx="10358005" cy="10410055"/>
          </a:xfrm>
          <a:custGeom>
            <a:avLst/>
            <a:gdLst/>
            <a:ahLst/>
            <a:cxnLst/>
            <a:rect r="r" b="b" t="t" l="l"/>
            <a:pathLst>
              <a:path h="10410055" w="10358005">
                <a:moveTo>
                  <a:pt x="10358005" y="0"/>
                </a:moveTo>
                <a:lnTo>
                  <a:pt x="0" y="0"/>
                </a:lnTo>
                <a:lnTo>
                  <a:pt x="0" y="10410055"/>
                </a:lnTo>
                <a:lnTo>
                  <a:pt x="10358005" y="10410055"/>
                </a:lnTo>
                <a:lnTo>
                  <a:pt x="10358005" y="0"/>
                </a:lnTo>
                <a:close/>
              </a:path>
            </a:pathLst>
          </a:custGeom>
          <a:blipFill>
            <a:blip r:embed="rId2"/>
            <a:stretch>
              <a:fillRect l="0" t="0" r="0" b="0"/>
            </a:stretch>
          </a:blipFill>
        </p:spPr>
      </p:sp>
      <p:sp>
        <p:nvSpPr>
          <p:cNvPr name="Freeform 3" id="3"/>
          <p:cNvSpPr/>
          <p:nvPr/>
        </p:nvSpPr>
        <p:spPr>
          <a:xfrm flipH="false" flipV="false" rot="0">
            <a:off x="5913491" y="-9940861"/>
            <a:ext cx="17956749" cy="18046984"/>
          </a:xfrm>
          <a:custGeom>
            <a:avLst/>
            <a:gdLst/>
            <a:ahLst/>
            <a:cxnLst/>
            <a:rect r="r" b="b" t="t" l="l"/>
            <a:pathLst>
              <a:path h="18046984" w="17956749">
                <a:moveTo>
                  <a:pt x="0" y="0"/>
                </a:moveTo>
                <a:lnTo>
                  <a:pt x="17956750" y="0"/>
                </a:lnTo>
                <a:lnTo>
                  <a:pt x="17956750" y="18046985"/>
                </a:lnTo>
                <a:lnTo>
                  <a:pt x="0" y="18046985"/>
                </a:lnTo>
                <a:lnTo>
                  <a:pt x="0" y="0"/>
                </a:lnTo>
                <a:close/>
              </a:path>
            </a:pathLst>
          </a:custGeom>
          <a:blipFill>
            <a:blip r:embed="rId2"/>
            <a:stretch>
              <a:fillRect l="0" t="0" r="0" b="0"/>
            </a:stretch>
          </a:blipFill>
        </p:spPr>
      </p:sp>
      <p:sp>
        <p:nvSpPr>
          <p:cNvPr name="Freeform 4" id="4"/>
          <p:cNvSpPr/>
          <p:nvPr/>
        </p:nvSpPr>
        <p:spPr>
          <a:xfrm flipH="false" flipV="false" rot="0">
            <a:off x="6605527" y="4710486"/>
            <a:ext cx="4747122" cy="866029"/>
          </a:xfrm>
          <a:custGeom>
            <a:avLst/>
            <a:gdLst/>
            <a:ahLst/>
            <a:cxnLst/>
            <a:rect r="r" b="b" t="t" l="l"/>
            <a:pathLst>
              <a:path h="866029" w="4747122">
                <a:moveTo>
                  <a:pt x="0" y="0"/>
                </a:moveTo>
                <a:lnTo>
                  <a:pt x="4747121" y="0"/>
                </a:lnTo>
                <a:lnTo>
                  <a:pt x="4747121" y="866028"/>
                </a:lnTo>
                <a:lnTo>
                  <a:pt x="0" y="86602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5913491" y="1908563"/>
            <a:ext cx="6131193" cy="1193800"/>
          </a:xfrm>
          <a:prstGeom prst="rect">
            <a:avLst/>
          </a:prstGeom>
        </p:spPr>
        <p:txBody>
          <a:bodyPr anchor="t" rtlCol="false" tIns="0" lIns="0" bIns="0" rIns="0">
            <a:spAutoFit/>
          </a:bodyPr>
          <a:lstStyle/>
          <a:p>
            <a:pPr algn="ctr">
              <a:lnSpc>
                <a:spcPts val="9799"/>
              </a:lnSpc>
            </a:pPr>
            <a:r>
              <a:rPr lang="en-US" sz="6999" b="true">
                <a:solidFill>
                  <a:srgbClr val="FFFFFF"/>
                </a:solidFill>
                <a:latin typeface="Canva Sans Bold"/>
                <a:ea typeface="Canva Sans Bold"/>
                <a:cs typeface="Canva Sans Bold"/>
                <a:sym typeface="Canva Sans Bold"/>
              </a:rPr>
              <a:t>THANK YOU</a:t>
            </a:r>
          </a:p>
        </p:txBody>
      </p:sp>
      <p:sp>
        <p:nvSpPr>
          <p:cNvPr name="TextBox 6" id="6"/>
          <p:cNvSpPr txBox="true"/>
          <p:nvPr/>
        </p:nvSpPr>
        <p:spPr>
          <a:xfrm rot="0">
            <a:off x="2556958" y="7783861"/>
            <a:ext cx="13174084" cy="587375"/>
          </a:xfrm>
          <a:prstGeom prst="rect">
            <a:avLst/>
          </a:prstGeom>
        </p:spPr>
        <p:txBody>
          <a:bodyPr anchor="t" rtlCol="false" tIns="0" lIns="0" bIns="0" rIns="0">
            <a:spAutoFit/>
          </a:bodyPr>
          <a:lstStyle/>
          <a:p>
            <a:pPr algn="ctr">
              <a:lnSpc>
                <a:spcPts val="4899"/>
              </a:lnSpc>
            </a:pPr>
            <a:r>
              <a:rPr lang="en-US" sz="3499" b="true">
                <a:solidFill>
                  <a:srgbClr val="FFFFFF"/>
                </a:solidFill>
                <a:latin typeface="Canva Sans Bold"/>
                <a:ea typeface="Canva Sans Bold"/>
                <a:cs typeface="Canva Sans Bold"/>
                <a:sym typeface="Canva Sans Bold"/>
              </a:rPr>
              <a:t>Website:- </a:t>
            </a:r>
            <a:r>
              <a:rPr lang="en-US" b="true" sz="3499">
                <a:solidFill>
                  <a:srgbClr val="FFFFFF"/>
                </a:solidFill>
                <a:latin typeface="Canva Sans Bold"/>
                <a:ea typeface="Canva Sans Bold"/>
                <a:cs typeface="Canva Sans Bold"/>
                <a:sym typeface="Canva Sans Bold"/>
                <a:hlinkClick r:id="rId5" tooltip="https://www.tvsmotor.com/tvs-ronin/price-in-delhi"/>
              </a:rPr>
              <a:t>https://www.tvsmotor.com/tvs-ronin/price-in-delhi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DAG0WoJoWL8</dc:identifier>
  <dcterms:modified xsi:type="dcterms:W3CDTF">2011-08-01T06:04:30Z</dcterms:modified>
  <cp:revision>1</cp:revision>
  <dc:title>Purple Black Modern Marketing Plan Presentation</dc:title>
</cp:coreProperties>
</file>