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1" d="100"/>
          <a:sy n="91" d="100"/>
        </p:scale>
        <p:origin x="-10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www.airflypolicy.com/deals/american-airlines-last-minute-deals"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flipbooklets.com/pdfflipbooklets/american-airlines-last-minute-deals#page1" TargetMode="Externa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flipbooklets.com/pdfflipbooklets/american-airlines-last-minute-deals-2#page1" TargetMode="External"/><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airflypolicy.com/" TargetMode="External"/><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1F42"/>
        </a:solidFill>
        <a:effectLst/>
      </p:bgPr>
    </p:bg>
    <p:spTree>
      <p:nvGrpSpPr>
        <p:cNvPr id="1" name=""/>
        <p:cNvGrpSpPr/>
        <p:nvPr/>
      </p:nvGrpSpPr>
      <p:grpSpPr>
        <a:xfrm>
          <a:off x="0" y="0"/>
          <a:ext cx="0" cy="0"/>
          <a:chOff x="0" y="0"/>
          <a:chExt cx="0" cy="0"/>
        </a:xfrm>
      </p:grpSpPr>
      <p:pic>
        <p:nvPicPr>
          <p:cNvPr id="2" name="Picture 1" descr="hero.png"/>
          <p:cNvPicPr>
            <a:picLocks noChangeAspect="1"/>
          </p:cNvPicPr>
          <p:nvPr/>
        </p:nvPicPr>
        <p:blipFill>
          <a:blip r:embed="rId2"/>
          <a:stretch>
            <a:fillRect/>
          </a:stretch>
        </p:blipFill>
        <p:spPr>
          <a:xfrm>
            <a:off x="5989320" y="137160"/>
            <a:ext cx="5989320" cy="6537960"/>
          </a:xfrm>
          <a:prstGeom prst="rect">
            <a:avLst/>
          </a:prstGeom>
        </p:spPr>
      </p:pic>
      <p:sp>
        <p:nvSpPr>
          <p:cNvPr id="3" name="Rectangle 2"/>
          <p:cNvSpPr/>
          <p:nvPr/>
        </p:nvSpPr>
        <p:spPr>
          <a:xfrm>
            <a:off x="0" y="0"/>
            <a:ext cx="6492240" cy="6858000"/>
          </a:xfrm>
          <a:prstGeom prst="rect">
            <a:avLst/>
          </a:prstGeom>
          <a:solidFill>
            <a:srgbClr val="0C1F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502920"/>
            <a:ext cx="2743200" cy="320040"/>
          </a:xfrm>
          <a:prstGeom prst="rect">
            <a:avLst/>
          </a:prstGeom>
          <a:noFill/>
        </p:spPr>
        <p:txBody>
          <a:bodyPr wrap="square" lIns="27432" tIns="18288" rIns="27432" bIns="18288">
            <a:spAutoFit/>
          </a:bodyPr>
          <a:lstStyle/>
          <a:p>
            <a:pPr>
              <a:defRPr sz="1500" b="1">
                <a:solidFill>
                  <a:srgbClr val="1C9D99"/>
                </a:solidFill>
                <a:latin typeface="Aptos"/>
              </a:defRPr>
            </a:pPr>
            <a:r>
              <a:t>AIRFLYPOLICY</a:t>
            </a:r>
          </a:p>
        </p:txBody>
      </p:sp>
      <p:sp>
        <p:nvSpPr>
          <p:cNvPr id="5" name="TextBox 4"/>
          <p:cNvSpPr txBox="1"/>
          <p:nvPr/>
        </p:nvSpPr>
        <p:spPr>
          <a:xfrm>
            <a:off x="640080" y="1325880"/>
            <a:ext cx="5577840" cy="1965960"/>
          </a:xfrm>
          <a:prstGeom prst="rect">
            <a:avLst/>
          </a:prstGeom>
          <a:noFill/>
        </p:spPr>
        <p:txBody>
          <a:bodyPr wrap="square" lIns="27432" tIns="18288" rIns="27432" bIns="18288">
            <a:spAutoFit/>
          </a:bodyPr>
          <a:lstStyle/>
          <a:p>
            <a:pPr>
              <a:defRPr sz="2900" b="1">
                <a:solidFill>
                  <a:srgbClr val="FFFFFF"/>
                </a:solidFill>
                <a:latin typeface="Aptos"/>
              </a:defRPr>
            </a:pPr>
            <a:r>
              <a:t>How to Find the Best</a:t>
            </a:r>
            <a:br/>
            <a:r>
              <a:t>American Airlines Last-Minute</a:t>
            </a:r>
            <a:br/>
            <a:r>
              <a:t>Deals for Your Next Trip</a:t>
            </a:r>
          </a:p>
        </p:txBody>
      </p:sp>
      <p:sp>
        <p:nvSpPr>
          <p:cNvPr id="6" name="TextBox 5"/>
          <p:cNvSpPr txBox="1"/>
          <p:nvPr/>
        </p:nvSpPr>
        <p:spPr>
          <a:xfrm>
            <a:off x="658368" y="3520440"/>
            <a:ext cx="5394960" cy="594360"/>
          </a:xfrm>
          <a:prstGeom prst="rect">
            <a:avLst/>
          </a:prstGeom>
          <a:noFill/>
        </p:spPr>
        <p:txBody>
          <a:bodyPr wrap="square" lIns="27432" tIns="18288" rIns="27432" bIns="18288">
            <a:spAutoFit/>
          </a:bodyPr>
          <a:lstStyle/>
          <a:p>
            <a:pPr>
              <a:defRPr sz="1700" b="0">
                <a:solidFill>
                  <a:srgbClr val="D0E0F7"/>
                </a:solidFill>
                <a:latin typeface="Aptos"/>
              </a:defRPr>
            </a:pPr>
            <a:r>
              <a:t>Smart planning. Flexible choices. Smoother takeoffs.</a:t>
            </a:r>
          </a:p>
        </p:txBody>
      </p:sp>
      <p:sp>
        <p:nvSpPr>
          <p:cNvPr id="7" name="Rounded Rectangle 6"/>
          <p:cNvSpPr/>
          <p:nvPr/>
        </p:nvSpPr>
        <p:spPr>
          <a:xfrm>
            <a:off x="658368" y="4617720"/>
            <a:ext cx="4023360" cy="658368"/>
          </a:xfrm>
          <a:prstGeom prst="roundRect">
            <a:avLst/>
          </a:prstGeom>
          <a:solidFill>
            <a:srgbClr val="FFBE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4800600"/>
            <a:ext cx="3657600" cy="274320"/>
          </a:xfrm>
          <a:prstGeom prst="rect">
            <a:avLst/>
          </a:prstGeom>
          <a:noFill/>
        </p:spPr>
        <p:txBody>
          <a:bodyPr wrap="square" lIns="27432" tIns="18288" rIns="27432" bIns="18288">
            <a:spAutoFit/>
          </a:bodyPr>
          <a:lstStyle/>
          <a:p>
            <a:pPr>
              <a:defRPr sz="1700" b="1">
                <a:solidFill>
                  <a:srgbClr val="0C1F42"/>
                </a:solidFill>
                <a:latin typeface="Aptos"/>
              </a:defRPr>
            </a:pPr>
            <a:r>
              <a:t>CALL: +1-888-212-0809</a:t>
            </a:r>
          </a:p>
        </p:txBody>
      </p:sp>
      <p:sp>
        <p:nvSpPr>
          <p:cNvPr id="9" name="TextBox 8"/>
          <p:cNvSpPr txBox="1"/>
          <p:nvPr/>
        </p:nvSpPr>
        <p:spPr>
          <a:xfrm>
            <a:off x="658368" y="5577840"/>
            <a:ext cx="5212080" cy="365760"/>
          </a:xfrm>
          <a:prstGeom prst="rect">
            <a:avLst/>
          </a:prstGeom>
          <a:noFill/>
        </p:spPr>
        <p:txBody>
          <a:bodyPr wrap="square" lIns="27432" tIns="18288" rIns="27432" bIns="18288">
            <a:spAutoFit/>
          </a:bodyPr>
          <a:lstStyle/>
          <a:p>
            <a:pPr>
              <a:defRPr sz="1400" b="0">
                <a:solidFill>
                  <a:srgbClr val="FFFFFF"/>
                </a:solidFill>
                <a:latin typeface="Aptos"/>
              </a:defRPr>
            </a:pPr>
            <a:r>
              <a:t>Plan ahead—even when your trip is soon.</a:t>
            </a:r>
          </a:p>
        </p:txBody>
      </p:sp>
      <p:sp>
        <p:nvSpPr>
          <p:cNvPr id="10" name="TextBox 9"/>
          <p:cNvSpPr txBox="1"/>
          <p:nvPr/>
        </p:nvSpPr>
        <p:spPr>
          <a:xfrm>
            <a:off x="1088136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01 / 10</a:t>
            </a:r>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23334" t="39080" r="19501" b="40000"/>
          <a:stretch/>
        </p:blipFill>
        <p:spPr>
          <a:xfrm>
            <a:off x="0" y="12610"/>
            <a:ext cx="890339" cy="325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02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t>Last-Minute Travel Can Still Be Well Planned</a:t>
            </a:r>
          </a:p>
        </p:txBody>
      </p:sp>
      <p:pic>
        <p:nvPicPr>
          <p:cNvPr id="6" name="Picture 5" descr="calendar.png"/>
          <p:cNvPicPr>
            <a:picLocks noChangeAspect="1"/>
          </p:cNvPicPr>
          <p:nvPr/>
        </p:nvPicPr>
        <p:blipFill>
          <a:blip r:embed="rId2"/>
          <a:stretch>
            <a:fillRect/>
          </a:stretch>
        </p:blipFill>
        <p:spPr>
          <a:xfrm>
            <a:off x="6812280" y="1417320"/>
            <a:ext cx="4800600" cy="3154680"/>
          </a:xfrm>
          <a:prstGeom prst="rect">
            <a:avLst/>
          </a:prstGeom>
        </p:spPr>
      </p:pic>
      <p:sp>
        <p:nvSpPr>
          <p:cNvPr id="7" name="TextBox 6"/>
          <p:cNvSpPr txBox="1"/>
          <p:nvPr/>
        </p:nvSpPr>
        <p:spPr>
          <a:xfrm>
            <a:off x="640080" y="1508760"/>
            <a:ext cx="5669280" cy="3083921"/>
          </a:xfrm>
          <a:prstGeom prst="rect">
            <a:avLst/>
          </a:prstGeom>
          <a:noFill/>
        </p:spPr>
        <p:txBody>
          <a:bodyPr wrap="square" lIns="27432" tIns="18288" rIns="27432" bIns="18288">
            <a:spAutoFit/>
          </a:bodyPr>
          <a:lstStyle/>
          <a:p>
            <a:pPr>
              <a:defRPr sz="1800" b="0">
                <a:solidFill>
                  <a:srgbClr val="0C1F42"/>
                </a:solidFill>
                <a:latin typeface="Aptos"/>
              </a:defRPr>
            </a:pPr>
            <a:r>
              <a:rPr dirty="0"/>
              <a:t>Finding a seat close to departure can feel rushed, but a clear search strategy makes the process easier. Start with flexible dates, compare nearby airports, and review flight times as carefully as the itinerary. </a:t>
            </a:r>
            <a:r>
              <a:rPr dirty="0">
                <a:hlinkClick r:id="rId3"/>
              </a:rPr>
              <a:t>American Airlines last minute deals </a:t>
            </a:r>
            <a:r>
              <a:rPr dirty="0"/>
              <a:t>may appear as schedules and seat availability change, so checking more than once can help you spot options. Before booking, confirm baggage rules, connection times, and change conditions. A few minutes of preparation can help you choose a flight that fits your plans—not just your calendar.</a:t>
            </a:r>
          </a:p>
        </p:txBody>
      </p:sp>
      <p:sp>
        <p:nvSpPr>
          <p:cNvPr id="8" name="TextBox 7"/>
          <p:cNvSpPr txBox="1"/>
          <p:nvPr/>
        </p:nvSpPr>
        <p:spPr>
          <a:xfrm>
            <a:off x="658368" y="5669280"/>
            <a:ext cx="10698480" cy="384048"/>
          </a:xfrm>
          <a:prstGeom prst="rect">
            <a:avLst/>
          </a:prstGeom>
          <a:noFill/>
        </p:spPr>
        <p:txBody>
          <a:bodyPr wrap="square" lIns="27432" tIns="18288" rIns="27432" bIns="18288">
            <a:spAutoFit/>
          </a:bodyPr>
          <a:lstStyle/>
          <a:p>
            <a:pPr>
              <a:defRPr sz="1400" b="1">
                <a:solidFill>
                  <a:srgbClr val="1C9D99"/>
                </a:solidFill>
                <a:latin typeface="Aptos"/>
              </a:defRPr>
            </a:pPr>
            <a:r>
              <a:t>QUICK TIP  •  Compare the full itinerary, not only the departure time.</a:t>
            </a: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03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rPr dirty="0"/>
              <a:t>American Airlines Last Minute Deals From USA</a:t>
            </a:r>
          </a:p>
        </p:txBody>
      </p:sp>
      <p:pic>
        <p:nvPicPr>
          <p:cNvPr id="6" name="Picture 5" descr="domestic.png"/>
          <p:cNvPicPr>
            <a:picLocks noChangeAspect="1"/>
          </p:cNvPicPr>
          <p:nvPr/>
        </p:nvPicPr>
        <p:blipFill>
          <a:blip r:embed="rId2"/>
          <a:stretch>
            <a:fillRect/>
          </a:stretch>
        </p:blipFill>
        <p:spPr>
          <a:xfrm>
            <a:off x="6995160" y="1325880"/>
            <a:ext cx="4572000" cy="2423160"/>
          </a:xfrm>
          <a:prstGeom prst="rect">
            <a:avLst/>
          </a:prstGeom>
        </p:spPr>
      </p:pic>
      <p:sp>
        <p:nvSpPr>
          <p:cNvPr id="7" name="TextBox 6"/>
          <p:cNvSpPr txBox="1"/>
          <p:nvPr/>
        </p:nvSpPr>
        <p:spPr>
          <a:xfrm>
            <a:off x="621792" y="1298448"/>
            <a:ext cx="5989320" cy="2743200"/>
          </a:xfrm>
          <a:prstGeom prst="rect">
            <a:avLst/>
          </a:prstGeom>
          <a:noFill/>
        </p:spPr>
        <p:txBody>
          <a:bodyPr wrap="square" lIns="27432" tIns="18288" rIns="27432" bIns="18288">
            <a:spAutoFit/>
          </a:bodyPr>
          <a:lstStyle/>
          <a:p>
            <a:pPr>
              <a:defRPr sz="1500" b="0">
                <a:solidFill>
                  <a:srgbClr val="0C1F42"/>
                </a:solidFill>
                <a:latin typeface="Aptos"/>
              </a:defRPr>
            </a:pPr>
            <a:r>
              <a:rPr dirty="0"/>
              <a:t>Travelers searching for American airlines last minute deals from </a:t>
            </a:r>
            <a:r>
              <a:rPr dirty="0" err="1"/>
              <a:t>usa</a:t>
            </a:r>
            <a:r>
              <a:rPr dirty="0"/>
              <a:t> can widen the search beyond one departure airport. Check nearby airports, compare nonstop and connecting itineraries, and look at different departure times on the same day. A short drive to another airport may open up a more practical schedule. Keep your destination and arrival needs in mind, too: the earliest flight is not always the most convenient once ground transport and connection time are considered.</a:t>
            </a:r>
          </a:p>
        </p:txBody>
      </p:sp>
      <p:sp>
        <p:nvSpPr>
          <p:cNvPr id="8" name="TextBox 7"/>
          <p:cNvSpPr txBox="1"/>
          <p:nvPr/>
        </p:nvSpPr>
        <p:spPr>
          <a:xfrm>
            <a:off x="658368" y="4160520"/>
            <a:ext cx="2743200" cy="274320"/>
          </a:xfrm>
          <a:prstGeom prst="rect">
            <a:avLst/>
          </a:prstGeom>
          <a:noFill/>
        </p:spPr>
        <p:txBody>
          <a:bodyPr wrap="square" lIns="27432" tIns="18288" rIns="27432" bIns="18288">
            <a:spAutoFit/>
          </a:bodyPr>
          <a:lstStyle/>
          <a:p>
            <a:pPr>
              <a:defRPr sz="1200" b="1">
                <a:solidFill>
                  <a:srgbClr val="1C9D99"/>
                </a:solidFill>
                <a:latin typeface="Aptos"/>
              </a:defRPr>
            </a:pPr>
            <a:r>
              <a:t>KEEP IN MIND</a:t>
            </a:r>
          </a:p>
        </p:txBody>
      </p:sp>
      <p:sp>
        <p:nvSpPr>
          <p:cNvPr id="9" name="TextBox 8"/>
          <p:cNvSpPr txBox="1"/>
          <p:nvPr/>
        </p:nvSpPr>
        <p:spPr>
          <a:xfrm>
            <a:off x="658368" y="4462272"/>
            <a:ext cx="10881360" cy="1508760"/>
          </a:xfrm>
          <a:prstGeom prst="rect">
            <a:avLst/>
          </a:prstGeom>
          <a:noFill/>
        </p:spPr>
        <p:txBody>
          <a:bodyPr wrap="square" lIns="45720" tIns="18288" rIns="27432">
            <a:spAutoFit/>
          </a:bodyPr>
          <a:lstStyle/>
          <a:p>
            <a:pPr>
              <a:spcAft>
                <a:spcPts val="800"/>
              </a:spcAft>
              <a:defRPr sz="1400">
                <a:solidFill>
                  <a:srgbClr val="0C1F42"/>
                </a:solidFill>
                <a:latin typeface="Aptos"/>
              </a:defRPr>
            </a:pPr>
            <a:r>
              <a:t>•  Search nearby airports when practical.</a:t>
            </a:r>
          </a:p>
          <a:p>
            <a:pPr>
              <a:spcAft>
                <a:spcPts val="800"/>
              </a:spcAft>
              <a:defRPr sz="1400">
                <a:solidFill>
                  <a:srgbClr val="0C1F42"/>
                </a:solidFill>
                <a:latin typeface="Aptos"/>
              </a:defRPr>
            </a:pPr>
            <a:r>
              <a:t>•  Compare morning, afternoon, and evening departures.</a:t>
            </a:r>
          </a:p>
          <a:p>
            <a:pPr>
              <a:spcAft>
                <a:spcPts val="800"/>
              </a:spcAft>
              <a:defRPr sz="1400">
                <a:solidFill>
                  <a:srgbClr val="0C1F42"/>
                </a:solidFill>
                <a:latin typeface="Aptos"/>
              </a:defRPr>
            </a:pPr>
            <a:r>
              <a:t>•  Check total travel time, including connections.</a:t>
            </a:r>
          </a:p>
          <a:p>
            <a:pPr>
              <a:spcAft>
                <a:spcPts val="800"/>
              </a:spcAft>
              <a:defRPr sz="1400">
                <a:solidFill>
                  <a:srgbClr val="0C1F42"/>
                </a:solidFill>
                <a:latin typeface="Aptos"/>
              </a:defRPr>
            </a:pPr>
            <a:r>
              <a:t>•  Confirm baggage and airport-transfer plans.</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04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t>Finding International Options Close to Departure</a:t>
            </a:r>
          </a:p>
        </p:txBody>
      </p:sp>
      <p:pic>
        <p:nvPicPr>
          <p:cNvPr id="6" name="Picture 5" descr="international.png"/>
          <p:cNvPicPr>
            <a:picLocks noChangeAspect="1"/>
          </p:cNvPicPr>
          <p:nvPr/>
        </p:nvPicPr>
        <p:blipFill>
          <a:blip r:embed="rId2"/>
          <a:stretch>
            <a:fillRect/>
          </a:stretch>
        </p:blipFill>
        <p:spPr>
          <a:xfrm>
            <a:off x="6995160" y="1325880"/>
            <a:ext cx="4572000" cy="2423160"/>
          </a:xfrm>
          <a:prstGeom prst="rect">
            <a:avLst/>
          </a:prstGeom>
        </p:spPr>
      </p:pic>
      <p:sp>
        <p:nvSpPr>
          <p:cNvPr id="7" name="TextBox 6"/>
          <p:cNvSpPr txBox="1"/>
          <p:nvPr/>
        </p:nvSpPr>
        <p:spPr>
          <a:xfrm>
            <a:off x="621792" y="1298448"/>
            <a:ext cx="5989320" cy="1883593"/>
          </a:xfrm>
          <a:prstGeom prst="rect">
            <a:avLst/>
          </a:prstGeom>
          <a:noFill/>
        </p:spPr>
        <p:txBody>
          <a:bodyPr wrap="square" lIns="27432" tIns="18288" rIns="27432" bIns="18288">
            <a:spAutoFit/>
          </a:bodyPr>
          <a:lstStyle/>
          <a:p>
            <a:pPr>
              <a:defRPr sz="1500" b="0">
                <a:solidFill>
                  <a:srgbClr val="0C1F42"/>
                </a:solidFill>
                <a:latin typeface="Aptos"/>
              </a:defRPr>
            </a:pPr>
            <a:r>
              <a:rPr dirty="0"/>
              <a:t>For </a:t>
            </a:r>
            <a:r>
              <a:rPr dirty="0">
                <a:hlinkClick r:id="rId3"/>
              </a:rPr>
              <a:t>American airlines last minute deals </a:t>
            </a:r>
            <a:r>
              <a:rPr dirty="0"/>
              <a:t>international, review the complete journey rather than focusing only on the first flight. International trips can involve longer connections, passport or visa requirements, and different baggage rules. Check whether a connection requires changing terminals or collecting luggage, and leave enough time for any required procedures. If your destination is flexible, compare a few cities in the same region and choose an itinerary that suits your arrival deadline and travel documents.</a:t>
            </a:r>
          </a:p>
        </p:txBody>
      </p:sp>
      <p:sp>
        <p:nvSpPr>
          <p:cNvPr id="8" name="TextBox 7"/>
          <p:cNvSpPr txBox="1"/>
          <p:nvPr/>
        </p:nvSpPr>
        <p:spPr>
          <a:xfrm>
            <a:off x="658368" y="4160520"/>
            <a:ext cx="2743200" cy="274320"/>
          </a:xfrm>
          <a:prstGeom prst="rect">
            <a:avLst/>
          </a:prstGeom>
          <a:noFill/>
        </p:spPr>
        <p:txBody>
          <a:bodyPr wrap="square" lIns="27432" tIns="18288" rIns="27432" bIns="18288">
            <a:spAutoFit/>
          </a:bodyPr>
          <a:lstStyle/>
          <a:p>
            <a:pPr>
              <a:defRPr sz="1200" b="1">
                <a:solidFill>
                  <a:srgbClr val="1C9D99"/>
                </a:solidFill>
                <a:latin typeface="Aptos"/>
              </a:defRPr>
            </a:pPr>
            <a:r>
              <a:t>KEEP IN MIND</a:t>
            </a:r>
          </a:p>
        </p:txBody>
      </p:sp>
      <p:sp>
        <p:nvSpPr>
          <p:cNvPr id="9" name="TextBox 8"/>
          <p:cNvSpPr txBox="1"/>
          <p:nvPr/>
        </p:nvSpPr>
        <p:spPr>
          <a:xfrm>
            <a:off x="658368" y="4462272"/>
            <a:ext cx="10881360" cy="1508760"/>
          </a:xfrm>
          <a:prstGeom prst="rect">
            <a:avLst/>
          </a:prstGeom>
          <a:noFill/>
        </p:spPr>
        <p:txBody>
          <a:bodyPr wrap="square" lIns="45720" tIns="18288" rIns="27432">
            <a:spAutoFit/>
          </a:bodyPr>
          <a:lstStyle/>
          <a:p>
            <a:pPr>
              <a:spcAft>
                <a:spcPts val="800"/>
              </a:spcAft>
              <a:defRPr sz="1400">
                <a:solidFill>
                  <a:srgbClr val="0C1F42"/>
                </a:solidFill>
                <a:latin typeface="Aptos"/>
              </a:defRPr>
            </a:pPr>
            <a:r>
              <a:t>•  Verify passport validity and entry requirements.</a:t>
            </a:r>
          </a:p>
          <a:p>
            <a:pPr>
              <a:spcAft>
                <a:spcPts val="800"/>
              </a:spcAft>
              <a:defRPr sz="1400">
                <a:solidFill>
                  <a:srgbClr val="0C1F42"/>
                </a:solidFill>
                <a:latin typeface="Aptos"/>
              </a:defRPr>
            </a:pPr>
            <a:r>
              <a:t>•  Review connection airports and layover length.</a:t>
            </a:r>
          </a:p>
          <a:p>
            <a:pPr>
              <a:spcAft>
                <a:spcPts val="800"/>
              </a:spcAft>
              <a:defRPr sz="1400">
                <a:solidFill>
                  <a:srgbClr val="0C1F42"/>
                </a:solidFill>
                <a:latin typeface="Aptos"/>
              </a:defRPr>
            </a:pPr>
            <a:r>
              <a:t>•  Compare alternate destinations in the same region.</a:t>
            </a:r>
          </a:p>
          <a:p>
            <a:pPr>
              <a:spcAft>
                <a:spcPts val="800"/>
              </a:spcAft>
              <a:defRPr sz="1400">
                <a:solidFill>
                  <a:srgbClr val="0C1F42"/>
                </a:solidFill>
                <a:latin typeface="Aptos"/>
              </a:defRPr>
            </a:pPr>
            <a:r>
              <a:t>•  Check baggage rules for every flight segment.</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05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t>Use Flexible Dates to Expand Your Choices</a:t>
            </a:r>
          </a:p>
        </p:txBody>
      </p:sp>
      <p:pic>
        <p:nvPicPr>
          <p:cNvPr id="6" name="Picture 5" descr="flexibility.png"/>
          <p:cNvPicPr>
            <a:picLocks noChangeAspect="1"/>
          </p:cNvPicPr>
          <p:nvPr/>
        </p:nvPicPr>
        <p:blipFill>
          <a:blip r:embed="rId2"/>
          <a:stretch>
            <a:fillRect/>
          </a:stretch>
        </p:blipFill>
        <p:spPr>
          <a:xfrm>
            <a:off x="6995160" y="1325880"/>
            <a:ext cx="4572000" cy="2423160"/>
          </a:xfrm>
          <a:prstGeom prst="rect">
            <a:avLst/>
          </a:prstGeom>
        </p:spPr>
      </p:pic>
      <p:sp>
        <p:nvSpPr>
          <p:cNvPr id="7" name="TextBox 6"/>
          <p:cNvSpPr txBox="1"/>
          <p:nvPr/>
        </p:nvSpPr>
        <p:spPr>
          <a:xfrm>
            <a:off x="621792" y="1298448"/>
            <a:ext cx="5989320" cy="2743200"/>
          </a:xfrm>
          <a:prstGeom prst="rect">
            <a:avLst/>
          </a:prstGeom>
          <a:noFill/>
        </p:spPr>
        <p:txBody>
          <a:bodyPr wrap="square" lIns="27432" tIns="18288" rIns="27432" bIns="18288">
            <a:spAutoFit/>
          </a:bodyPr>
          <a:lstStyle/>
          <a:p>
            <a:pPr>
              <a:defRPr sz="1500" b="0">
                <a:solidFill>
                  <a:srgbClr val="0C1F42"/>
                </a:solidFill>
                <a:latin typeface="Aptos"/>
              </a:defRPr>
            </a:pPr>
            <a:r>
              <a:t>Flexibility can be one of the most useful tools when searching close to departure. If your plans allow it, compare leaving a day earlier or later, shifting your return, or traveling at a less popular time. Search one-way and round-trip options when either could fit your plans, then compare the total journey and any separate-ticket risks. Keep a realistic backup plan, and avoid choosing a tight connection simply because it appears to save time.</a:t>
            </a:r>
          </a:p>
        </p:txBody>
      </p:sp>
      <p:sp>
        <p:nvSpPr>
          <p:cNvPr id="8" name="TextBox 7"/>
          <p:cNvSpPr txBox="1"/>
          <p:nvPr/>
        </p:nvSpPr>
        <p:spPr>
          <a:xfrm>
            <a:off x="658368" y="4160520"/>
            <a:ext cx="2743200" cy="274320"/>
          </a:xfrm>
          <a:prstGeom prst="rect">
            <a:avLst/>
          </a:prstGeom>
          <a:noFill/>
        </p:spPr>
        <p:txBody>
          <a:bodyPr wrap="square" lIns="27432" tIns="18288" rIns="27432" bIns="18288">
            <a:spAutoFit/>
          </a:bodyPr>
          <a:lstStyle/>
          <a:p>
            <a:pPr>
              <a:defRPr sz="1200" b="1">
                <a:solidFill>
                  <a:srgbClr val="1C9D99"/>
                </a:solidFill>
                <a:latin typeface="Aptos"/>
              </a:defRPr>
            </a:pPr>
            <a:r>
              <a:t>KEEP IN MIND</a:t>
            </a:r>
          </a:p>
        </p:txBody>
      </p:sp>
      <p:sp>
        <p:nvSpPr>
          <p:cNvPr id="9" name="TextBox 8"/>
          <p:cNvSpPr txBox="1"/>
          <p:nvPr/>
        </p:nvSpPr>
        <p:spPr>
          <a:xfrm>
            <a:off x="658368" y="4462272"/>
            <a:ext cx="10881360" cy="1508760"/>
          </a:xfrm>
          <a:prstGeom prst="rect">
            <a:avLst/>
          </a:prstGeom>
          <a:noFill/>
        </p:spPr>
        <p:txBody>
          <a:bodyPr wrap="square" lIns="45720" tIns="18288" rIns="27432">
            <a:spAutoFit/>
          </a:bodyPr>
          <a:lstStyle/>
          <a:p>
            <a:pPr>
              <a:spcAft>
                <a:spcPts val="800"/>
              </a:spcAft>
              <a:defRPr sz="1400">
                <a:solidFill>
                  <a:srgbClr val="0C1F42"/>
                </a:solidFill>
                <a:latin typeface="Aptos"/>
              </a:defRPr>
            </a:pPr>
            <a:r>
              <a:t>•  Test nearby dates when your schedule permits.</a:t>
            </a:r>
          </a:p>
          <a:p>
            <a:pPr>
              <a:spcAft>
                <a:spcPts val="800"/>
              </a:spcAft>
              <a:defRPr sz="1400">
                <a:solidFill>
                  <a:srgbClr val="0C1F42"/>
                </a:solidFill>
                <a:latin typeface="Aptos"/>
              </a:defRPr>
            </a:pPr>
            <a:r>
              <a:t>•  Compare one-way and round-trip itineraries.</a:t>
            </a:r>
          </a:p>
          <a:p>
            <a:pPr>
              <a:spcAft>
                <a:spcPts val="800"/>
              </a:spcAft>
              <a:defRPr sz="1400">
                <a:solidFill>
                  <a:srgbClr val="0C1F42"/>
                </a:solidFill>
                <a:latin typeface="Aptos"/>
              </a:defRPr>
            </a:pPr>
            <a:r>
              <a:t>•  Allow enough time for connections.</a:t>
            </a:r>
          </a:p>
          <a:p>
            <a:pPr>
              <a:spcAft>
                <a:spcPts val="800"/>
              </a:spcAft>
              <a:defRPr sz="1400">
                <a:solidFill>
                  <a:srgbClr val="0C1F42"/>
                </a:solidFill>
                <a:latin typeface="Aptos"/>
              </a:defRPr>
            </a:pPr>
            <a:r>
              <a:t>•  Keep a backup departure option in mind.</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06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t>Search Smart for Last Minute Flight Deals to Anywhere</a:t>
            </a:r>
          </a:p>
        </p:txBody>
      </p:sp>
      <p:pic>
        <p:nvPicPr>
          <p:cNvPr id="6" name="Picture 5" descr="anywhere.png"/>
          <p:cNvPicPr>
            <a:picLocks noChangeAspect="1"/>
          </p:cNvPicPr>
          <p:nvPr/>
        </p:nvPicPr>
        <p:blipFill>
          <a:blip r:embed="rId2"/>
          <a:stretch>
            <a:fillRect/>
          </a:stretch>
        </p:blipFill>
        <p:spPr>
          <a:xfrm>
            <a:off x="6995160" y="1325880"/>
            <a:ext cx="4572000" cy="2423160"/>
          </a:xfrm>
          <a:prstGeom prst="rect">
            <a:avLst/>
          </a:prstGeom>
        </p:spPr>
      </p:pic>
      <p:sp>
        <p:nvSpPr>
          <p:cNvPr id="7" name="TextBox 6"/>
          <p:cNvSpPr txBox="1"/>
          <p:nvPr/>
        </p:nvSpPr>
        <p:spPr>
          <a:xfrm>
            <a:off x="621792" y="1298448"/>
            <a:ext cx="5989320" cy="2743200"/>
          </a:xfrm>
          <a:prstGeom prst="rect">
            <a:avLst/>
          </a:prstGeom>
          <a:noFill/>
        </p:spPr>
        <p:txBody>
          <a:bodyPr wrap="square" lIns="27432" tIns="18288" rIns="27432" bIns="18288">
            <a:spAutoFit/>
          </a:bodyPr>
          <a:lstStyle/>
          <a:p>
            <a:pPr>
              <a:defRPr sz="1500" b="0">
                <a:solidFill>
                  <a:srgbClr val="0C1F42"/>
                </a:solidFill>
                <a:latin typeface="Aptos"/>
              </a:defRPr>
            </a:pPr>
            <a:r>
              <a:t>Searching for last minute flight deals to anywhere works best when you start with what matters most: the dates you can travel, your maximum journey time, and the kind of trip you want. If the destination is open, compare several cities rather than committing to the first result. Review arrival times, airport locations, and transport options before deciding. A flexible destination is useful only when the final itinerary is manageable and matches the purpose of your trip.</a:t>
            </a:r>
          </a:p>
        </p:txBody>
      </p:sp>
      <p:sp>
        <p:nvSpPr>
          <p:cNvPr id="8" name="TextBox 7"/>
          <p:cNvSpPr txBox="1"/>
          <p:nvPr/>
        </p:nvSpPr>
        <p:spPr>
          <a:xfrm>
            <a:off x="658368" y="4160520"/>
            <a:ext cx="2743200" cy="274320"/>
          </a:xfrm>
          <a:prstGeom prst="rect">
            <a:avLst/>
          </a:prstGeom>
          <a:noFill/>
        </p:spPr>
        <p:txBody>
          <a:bodyPr wrap="square" lIns="27432" tIns="18288" rIns="27432" bIns="18288">
            <a:spAutoFit/>
          </a:bodyPr>
          <a:lstStyle/>
          <a:p>
            <a:pPr>
              <a:defRPr sz="1200" b="1">
                <a:solidFill>
                  <a:srgbClr val="1C9D99"/>
                </a:solidFill>
                <a:latin typeface="Aptos"/>
              </a:defRPr>
            </a:pPr>
            <a:r>
              <a:t>KEEP IN MIND</a:t>
            </a:r>
          </a:p>
        </p:txBody>
      </p:sp>
      <p:sp>
        <p:nvSpPr>
          <p:cNvPr id="9" name="TextBox 8"/>
          <p:cNvSpPr txBox="1"/>
          <p:nvPr/>
        </p:nvSpPr>
        <p:spPr>
          <a:xfrm>
            <a:off x="658368" y="4462272"/>
            <a:ext cx="10881360" cy="1508760"/>
          </a:xfrm>
          <a:prstGeom prst="rect">
            <a:avLst/>
          </a:prstGeom>
          <a:noFill/>
        </p:spPr>
        <p:txBody>
          <a:bodyPr wrap="square" lIns="45720" tIns="18288" rIns="27432">
            <a:spAutoFit/>
          </a:bodyPr>
          <a:lstStyle/>
          <a:p>
            <a:pPr>
              <a:spcAft>
                <a:spcPts val="800"/>
              </a:spcAft>
              <a:defRPr sz="1400">
                <a:solidFill>
                  <a:srgbClr val="0C1F42"/>
                </a:solidFill>
                <a:latin typeface="Aptos"/>
              </a:defRPr>
            </a:pPr>
            <a:r>
              <a:t>•  Set date and travel-time limits first.</a:t>
            </a:r>
          </a:p>
          <a:p>
            <a:pPr>
              <a:spcAft>
                <a:spcPts val="800"/>
              </a:spcAft>
              <a:defRPr sz="1400">
                <a:solidFill>
                  <a:srgbClr val="0C1F42"/>
                </a:solidFill>
                <a:latin typeface="Aptos"/>
              </a:defRPr>
            </a:pPr>
            <a:r>
              <a:t>•  Shortlist destinations that fit your plans.</a:t>
            </a:r>
          </a:p>
          <a:p>
            <a:pPr>
              <a:spcAft>
                <a:spcPts val="800"/>
              </a:spcAft>
              <a:defRPr sz="1400">
                <a:solidFill>
                  <a:srgbClr val="0C1F42"/>
                </a:solidFill>
                <a:latin typeface="Aptos"/>
              </a:defRPr>
            </a:pPr>
            <a:r>
              <a:t>•  Check airport location and onward transport.</a:t>
            </a:r>
          </a:p>
          <a:p>
            <a:pPr>
              <a:spcAft>
                <a:spcPts val="800"/>
              </a:spcAft>
              <a:defRPr sz="1400">
                <a:solidFill>
                  <a:srgbClr val="0C1F42"/>
                </a:solidFill>
                <a:latin typeface="Aptos"/>
              </a:defRPr>
            </a:pPr>
            <a:r>
              <a:t>•  Review the full itinerary before booking.</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07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t>Compare the Details Before You Book</a:t>
            </a:r>
          </a:p>
        </p:txBody>
      </p:sp>
      <p:pic>
        <p:nvPicPr>
          <p:cNvPr id="6" name="Picture 5" descr="booking.png"/>
          <p:cNvPicPr>
            <a:picLocks noChangeAspect="1"/>
          </p:cNvPicPr>
          <p:nvPr/>
        </p:nvPicPr>
        <p:blipFill>
          <a:blip r:embed="rId2"/>
          <a:stretch>
            <a:fillRect/>
          </a:stretch>
        </p:blipFill>
        <p:spPr>
          <a:xfrm>
            <a:off x="6995160" y="1325880"/>
            <a:ext cx="4572000" cy="2423160"/>
          </a:xfrm>
          <a:prstGeom prst="rect">
            <a:avLst/>
          </a:prstGeom>
        </p:spPr>
      </p:pic>
      <p:sp>
        <p:nvSpPr>
          <p:cNvPr id="7" name="TextBox 6"/>
          <p:cNvSpPr txBox="1"/>
          <p:nvPr/>
        </p:nvSpPr>
        <p:spPr>
          <a:xfrm>
            <a:off x="621792" y="1298448"/>
            <a:ext cx="5989320" cy="1652760"/>
          </a:xfrm>
          <a:prstGeom prst="rect">
            <a:avLst/>
          </a:prstGeom>
          <a:noFill/>
        </p:spPr>
        <p:txBody>
          <a:bodyPr wrap="square" lIns="27432" tIns="18288" rIns="27432" bIns="18288">
            <a:spAutoFit/>
          </a:bodyPr>
          <a:lstStyle/>
          <a:p>
            <a:pPr>
              <a:defRPr sz="1500" b="0">
                <a:solidFill>
                  <a:srgbClr val="0C1F42"/>
                </a:solidFill>
                <a:latin typeface="Aptos"/>
              </a:defRPr>
            </a:pPr>
            <a:r>
              <a:rPr dirty="0"/>
              <a:t>Once you find a promising itinerary, review the details before moving to payment. This is where </a:t>
            </a:r>
            <a:r>
              <a:rPr dirty="0" err="1">
                <a:hlinkClick r:id="rId3"/>
              </a:rPr>
              <a:t>american</a:t>
            </a:r>
            <a:r>
              <a:rPr dirty="0">
                <a:hlinkClick r:id="rId3"/>
              </a:rPr>
              <a:t> airlines last minute deals </a:t>
            </a:r>
            <a:r>
              <a:rPr dirty="0"/>
              <a:t>should be assessed against your actual needs, including departure and arrival airports, connection length, baggage allowance, and ticket conditions. Check passenger names carefully and confirm that the dates match your plans. Save the confirmation and keep an eye on flight notifications, especially when your departure is approaching.</a:t>
            </a:r>
          </a:p>
        </p:txBody>
      </p:sp>
      <p:sp>
        <p:nvSpPr>
          <p:cNvPr id="8" name="TextBox 7"/>
          <p:cNvSpPr txBox="1"/>
          <p:nvPr/>
        </p:nvSpPr>
        <p:spPr>
          <a:xfrm>
            <a:off x="658368" y="4160520"/>
            <a:ext cx="2743200" cy="274320"/>
          </a:xfrm>
          <a:prstGeom prst="rect">
            <a:avLst/>
          </a:prstGeom>
          <a:noFill/>
        </p:spPr>
        <p:txBody>
          <a:bodyPr wrap="square" lIns="27432" tIns="18288" rIns="27432" bIns="18288">
            <a:spAutoFit/>
          </a:bodyPr>
          <a:lstStyle/>
          <a:p>
            <a:pPr>
              <a:defRPr sz="1200" b="1">
                <a:solidFill>
                  <a:srgbClr val="1C9D99"/>
                </a:solidFill>
                <a:latin typeface="Aptos"/>
              </a:defRPr>
            </a:pPr>
            <a:r>
              <a:t>KEEP IN MIND</a:t>
            </a:r>
          </a:p>
        </p:txBody>
      </p:sp>
      <p:sp>
        <p:nvSpPr>
          <p:cNvPr id="9" name="TextBox 8"/>
          <p:cNvSpPr txBox="1"/>
          <p:nvPr/>
        </p:nvSpPr>
        <p:spPr>
          <a:xfrm>
            <a:off x="658368" y="4462272"/>
            <a:ext cx="10881360" cy="1508760"/>
          </a:xfrm>
          <a:prstGeom prst="rect">
            <a:avLst/>
          </a:prstGeom>
          <a:noFill/>
        </p:spPr>
        <p:txBody>
          <a:bodyPr wrap="square" lIns="45720" tIns="18288" rIns="27432">
            <a:spAutoFit/>
          </a:bodyPr>
          <a:lstStyle/>
          <a:p>
            <a:pPr>
              <a:spcAft>
                <a:spcPts val="800"/>
              </a:spcAft>
              <a:defRPr sz="1400">
                <a:solidFill>
                  <a:srgbClr val="0C1F42"/>
                </a:solidFill>
                <a:latin typeface="Aptos"/>
              </a:defRPr>
            </a:pPr>
            <a:r>
              <a:t>•  Check names and dates before purchase.</a:t>
            </a:r>
          </a:p>
          <a:p>
            <a:pPr>
              <a:spcAft>
                <a:spcPts val="800"/>
              </a:spcAft>
              <a:defRPr sz="1400">
                <a:solidFill>
                  <a:srgbClr val="0C1F42"/>
                </a:solidFill>
                <a:latin typeface="Aptos"/>
              </a:defRPr>
            </a:pPr>
            <a:r>
              <a:t>•  Review baggage allowance and ticket conditions.</a:t>
            </a:r>
          </a:p>
          <a:p>
            <a:pPr>
              <a:spcAft>
                <a:spcPts val="800"/>
              </a:spcAft>
              <a:defRPr sz="1400">
                <a:solidFill>
                  <a:srgbClr val="0C1F42"/>
                </a:solidFill>
                <a:latin typeface="Aptos"/>
              </a:defRPr>
            </a:pPr>
            <a:r>
              <a:t>•  Confirm airport codes and connection times.</a:t>
            </a:r>
          </a:p>
          <a:p>
            <a:pPr>
              <a:spcAft>
                <a:spcPts val="800"/>
              </a:spcAft>
              <a:defRPr sz="1400">
                <a:solidFill>
                  <a:srgbClr val="0C1F42"/>
                </a:solidFill>
                <a:latin typeface="Aptos"/>
              </a:defRPr>
            </a:pPr>
            <a:r>
              <a:t>•  Save booking details and monitor updates.</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08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t>Build a Quick Pre-Departure Checklist</a:t>
            </a:r>
          </a:p>
        </p:txBody>
      </p:sp>
      <p:pic>
        <p:nvPicPr>
          <p:cNvPr id="6" name="Picture 5" descr="checklist.png"/>
          <p:cNvPicPr>
            <a:picLocks noChangeAspect="1"/>
          </p:cNvPicPr>
          <p:nvPr/>
        </p:nvPicPr>
        <p:blipFill>
          <a:blip r:embed="rId2"/>
          <a:stretch>
            <a:fillRect/>
          </a:stretch>
        </p:blipFill>
        <p:spPr>
          <a:xfrm>
            <a:off x="6995160" y="1325880"/>
            <a:ext cx="4572000" cy="2423160"/>
          </a:xfrm>
          <a:prstGeom prst="rect">
            <a:avLst/>
          </a:prstGeom>
        </p:spPr>
      </p:pic>
      <p:sp>
        <p:nvSpPr>
          <p:cNvPr id="7" name="TextBox 6"/>
          <p:cNvSpPr txBox="1"/>
          <p:nvPr/>
        </p:nvSpPr>
        <p:spPr>
          <a:xfrm>
            <a:off x="621792" y="1298448"/>
            <a:ext cx="5989320" cy="2743200"/>
          </a:xfrm>
          <a:prstGeom prst="rect">
            <a:avLst/>
          </a:prstGeom>
          <a:noFill/>
        </p:spPr>
        <p:txBody>
          <a:bodyPr wrap="square" lIns="27432" tIns="18288" rIns="27432" bIns="18288">
            <a:spAutoFit/>
          </a:bodyPr>
          <a:lstStyle/>
          <a:p>
            <a:pPr>
              <a:defRPr sz="1500" b="0">
                <a:solidFill>
                  <a:srgbClr val="0C1F42"/>
                </a:solidFill>
                <a:latin typeface="Aptos"/>
              </a:defRPr>
            </a:pPr>
            <a:r>
              <a:t>A simple checklist helps keep a short-notice trip organized after you choose a flight. Confirm travel documents, review check-in timing, and plan how you will reach the airport. Pack according to the airline’s current baggage guidance, and keep medication, chargers, and essential documents accessible. For connecting itineraries, verify each segment and allow extra time for airport navigation. These practical checks reduce avoidable stress and help you focus on the reason for your trip.</a:t>
            </a:r>
          </a:p>
        </p:txBody>
      </p:sp>
      <p:sp>
        <p:nvSpPr>
          <p:cNvPr id="8" name="TextBox 7"/>
          <p:cNvSpPr txBox="1"/>
          <p:nvPr/>
        </p:nvSpPr>
        <p:spPr>
          <a:xfrm>
            <a:off x="658368" y="4160520"/>
            <a:ext cx="2743200" cy="274320"/>
          </a:xfrm>
          <a:prstGeom prst="rect">
            <a:avLst/>
          </a:prstGeom>
          <a:noFill/>
        </p:spPr>
        <p:txBody>
          <a:bodyPr wrap="square" lIns="27432" tIns="18288" rIns="27432" bIns="18288">
            <a:spAutoFit/>
          </a:bodyPr>
          <a:lstStyle/>
          <a:p>
            <a:pPr>
              <a:defRPr sz="1200" b="1">
                <a:solidFill>
                  <a:srgbClr val="1C9D99"/>
                </a:solidFill>
                <a:latin typeface="Aptos"/>
              </a:defRPr>
            </a:pPr>
            <a:r>
              <a:t>KEEP IN MIND</a:t>
            </a:r>
          </a:p>
        </p:txBody>
      </p:sp>
      <p:sp>
        <p:nvSpPr>
          <p:cNvPr id="9" name="TextBox 8"/>
          <p:cNvSpPr txBox="1"/>
          <p:nvPr/>
        </p:nvSpPr>
        <p:spPr>
          <a:xfrm>
            <a:off x="658368" y="4462272"/>
            <a:ext cx="10881360" cy="1508760"/>
          </a:xfrm>
          <a:prstGeom prst="rect">
            <a:avLst/>
          </a:prstGeom>
          <a:noFill/>
        </p:spPr>
        <p:txBody>
          <a:bodyPr wrap="square" lIns="45720" tIns="18288" rIns="27432">
            <a:spAutoFit/>
          </a:bodyPr>
          <a:lstStyle/>
          <a:p>
            <a:pPr>
              <a:spcAft>
                <a:spcPts val="800"/>
              </a:spcAft>
              <a:defRPr sz="1400">
                <a:solidFill>
                  <a:srgbClr val="0C1F42"/>
                </a:solidFill>
                <a:latin typeface="Aptos"/>
              </a:defRPr>
            </a:pPr>
            <a:r>
              <a:t>•  Check identification and required travel documents.</a:t>
            </a:r>
          </a:p>
          <a:p>
            <a:pPr>
              <a:spcAft>
                <a:spcPts val="800"/>
              </a:spcAft>
              <a:defRPr sz="1400">
                <a:solidFill>
                  <a:srgbClr val="0C1F42"/>
                </a:solidFill>
                <a:latin typeface="Aptos"/>
              </a:defRPr>
            </a:pPr>
            <a:r>
              <a:t>•  Review check-in and boarding guidance.</a:t>
            </a:r>
          </a:p>
          <a:p>
            <a:pPr>
              <a:spcAft>
                <a:spcPts val="800"/>
              </a:spcAft>
              <a:defRPr sz="1400">
                <a:solidFill>
                  <a:srgbClr val="0C1F42"/>
                </a:solidFill>
                <a:latin typeface="Aptos"/>
              </a:defRPr>
            </a:pPr>
            <a:r>
              <a:t>•  Pack to meet current baggage requirements.</a:t>
            </a:r>
          </a:p>
          <a:p>
            <a:pPr>
              <a:spcAft>
                <a:spcPts val="800"/>
              </a:spcAft>
              <a:defRPr sz="1400">
                <a:solidFill>
                  <a:srgbClr val="0C1F42"/>
                </a:solidFill>
                <a:latin typeface="Aptos"/>
              </a:defRPr>
            </a:pPr>
            <a:r>
              <a:t>•  Plan transport and allow extra airport time.</a:t>
            </a:r>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7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18872"/>
          </a:xfrm>
          <a:prstGeom prst="rect">
            <a:avLst/>
          </a:prstGeom>
          <a:solidFill>
            <a:srgbClr val="1C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6473952"/>
            <a:ext cx="2194560" cy="201168"/>
          </a:xfrm>
          <a:prstGeom prst="rect">
            <a:avLst/>
          </a:prstGeom>
          <a:noFill/>
        </p:spPr>
        <p:txBody>
          <a:bodyPr wrap="square" lIns="27432" tIns="18288" rIns="27432" bIns="18288">
            <a:spAutoFit/>
          </a:bodyPr>
          <a:lstStyle/>
          <a:p>
            <a:pPr>
              <a:defRPr sz="1000" b="1">
                <a:solidFill>
                  <a:srgbClr val="2066C2"/>
                </a:solidFill>
                <a:latin typeface="Aptos"/>
              </a:defRPr>
            </a:pPr>
            <a:r>
              <a:t>AIRFLYPOLICY</a:t>
            </a:r>
          </a:p>
        </p:txBody>
      </p:sp>
      <p:sp>
        <p:nvSpPr>
          <p:cNvPr id="4" name="TextBox 3"/>
          <p:cNvSpPr txBox="1"/>
          <p:nvPr/>
        </p:nvSpPr>
        <p:spPr>
          <a:xfrm>
            <a:off x="1083564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09  /  10</a:t>
            </a:r>
          </a:p>
        </p:txBody>
      </p:sp>
      <p:sp>
        <p:nvSpPr>
          <p:cNvPr id="5" name="TextBox 4"/>
          <p:cNvSpPr txBox="1"/>
          <p:nvPr/>
        </p:nvSpPr>
        <p:spPr>
          <a:xfrm>
            <a:off x="548640" y="384048"/>
            <a:ext cx="11064240" cy="594360"/>
          </a:xfrm>
          <a:prstGeom prst="rect">
            <a:avLst/>
          </a:prstGeom>
          <a:noFill/>
        </p:spPr>
        <p:txBody>
          <a:bodyPr wrap="square" lIns="27432" tIns="18288" rIns="27432" bIns="18288">
            <a:spAutoFit/>
          </a:bodyPr>
          <a:lstStyle/>
          <a:p>
            <a:pPr>
              <a:defRPr sz="2600" b="1">
                <a:solidFill>
                  <a:srgbClr val="0C1F42"/>
                </a:solidFill>
                <a:latin typeface="Aptos"/>
              </a:defRPr>
            </a:pPr>
            <a:r>
              <a:t>A Better Way to Book a Short-Notice Trip</a:t>
            </a:r>
          </a:p>
        </p:txBody>
      </p:sp>
      <p:pic>
        <p:nvPicPr>
          <p:cNvPr id="6" name="Picture 5" descr="hero.png"/>
          <p:cNvPicPr>
            <a:picLocks noChangeAspect="1"/>
          </p:cNvPicPr>
          <p:nvPr/>
        </p:nvPicPr>
        <p:blipFill>
          <a:blip r:embed="rId2"/>
          <a:stretch>
            <a:fillRect/>
          </a:stretch>
        </p:blipFill>
        <p:spPr>
          <a:xfrm>
            <a:off x="6903720" y="1417320"/>
            <a:ext cx="4572000" cy="3063240"/>
          </a:xfrm>
          <a:prstGeom prst="rect">
            <a:avLst/>
          </a:prstGeom>
        </p:spPr>
      </p:pic>
      <p:sp>
        <p:nvSpPr>
          <p:cNvPr id="7" name="TextBox 6"/>
          <p:cNvSpPr txBox="1"/>
          <p:nvPr/>
        </p:nvSpPr>
        <p:spPr>
          <a:xfrm>
            <a:off x="640080" y="1508760"/>
            <a:ext cx="5806440" cy="3566160"/>
          </a:xfrm>
          <a:prstGeom prst="rect">
            <a:avLst/>
          </a:prstGeom>
          <a:noFill/>
        </p:spPr>
        <p:txBody>
          <a:bodyPr wrap="square" lIns="27432" tIns="18288" rIns="27432" bIns="18288">
            <a:spAutoFit/>
          </a:bodyPr>
          <a:lstStyle/>
          <a:p>
            <a:pPr>
              <a:defRPr sz="1700" b="0">
                <a:solidFill>
                  <a:srgbClr val="0C1F42"/>
                </a:solidFill>
                <a:latin typeface="Aptos"/>
              </a:defRPr>
            </a:pPr>
            <a:r>
              <a:t>The best last-minute booking is the one that balances timing, convenience, and the needs of your trip. Use flexible dates where possible, compare airports and destinations, and read the itinerary and ticket conditions before confirming. American Airlines last minute deals can be easier to evaluate when you have your documents ready and know which trade-offs you can accept. After booking, save your confirmation, monitor flight updates, and plan your airport journey in advance so you can travel with greater confidence.</a:t>
            </a:r>
          </a:p>
        </p:txBody>
      </p:sp>
      <p:sp>
        <p:nvSpPr>
          <p:cNvPr id="8" name="TextBox 7"/>
          <p:cNvSpPr txBox="1"/>
          <p:nvPr/>
        </p:nvSpPr>
        <p:spPr>
          <a:xfrm>
            <a:off x="658368" y="5257800"/>
            <a:ext cx="10698480" cy="365760"/>
          </a:xfrm>
          <a:prstGeom prst="rect">
            <a:avLst/>
          </a:prstGeom>
          <a:noFill/>
        </p:spPr>
        <p:txBody>
          <a:bodyPr wrap="square" lIns="27432" tIns="18288" rIns="27432" bIns="18288">
            <a:spAutoFit/>
          </a:bodyPr>
          <a:lstStyle/>
          <a:p>
            <a:pPr>
              <a:defRPr sz="1500" b="1">
                <a:solidFill>
                  <a:srgbClr val="1C9D99"/>
                </a:solidFill>
                <a:latin typeface="Aptos"/>
              </a:defRPr>
            </a:pPr>
            <a:r>
              <a:t>SEARCH WISELY  •  CHECK DETAILS  •  TRAVEL READY</a:t>
            </a: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3334" t="39080" r="19501" b="40000"/>
          <a:stretch/>
        </p:blipFill>
        <p:spPr>
          <a:xfrm>
            <a:off x="0" y="135057"/>
            <a:ext cx="680393" cy="24899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1F42"/>
        </a:solidFill>
        <a:effectLst/>
      </p:bgPr>
    </p:bg>
    <p:spTree>
      <p:nvGrpSpPr>
        <p:cNvPr id="1" name=""/>
        <p:cNvGrpSpPr/>
        <p:nvPr/>
      </p:nvGrpSpPr>
      <p:grpSpPr>
        <a:xfrm>
          <a:off x="0" y="0"/>
          <a:ext cx="0" cy="0"/>
          <a:chOff x="0" y="0"/>
          <a:chExt cx="0" cy="0"/>
        </a:xfrm>
      </p:grpSpPr>
      <p:pic>
        <p:nvPicPr>
          <p:cNvPr id="2" name="Picture 1" descr="domestic.png"/>
          <p:cNvPicPr>
            <a:picLocks noChangeAspect="1"/>
          </p:cNvPicPr>
          <p:nvPr/>
        </p:nvPicPr>
        <p:blipFill>
          <a:blip r:embed="rId2"/>
          <a:stretch>
            <a:fillRect/>
          </a:stretch>
        </p:blipFill>
        <p:spPr>
          <a:xfrm>
            <a:off x="5760720" y="228600"/>
            <a:ext cx="6172200" cy="6355080"/>
          </a:xfrm>
          <a:prstGeom prst="rect">
            <a:avLst/>
          </a:prstGeom>
        </p:spPr>
      </p:pic>
      <p:sp>
        <p:nvSpPr>
          <p:cNvPr id="3" name="TextBox 2"/>
          <p:cNvSpPr txBox="1"/>
          <p:nvPr/>
        </p:nvSpPr>
        <p:spPr>
          <a:xfrm>
            <a:off x="685800" y="640080"/>
            <a:ext cx="3017520" cy="365760"/>
          </a:xfrm>
          <a:prstGeom prst="rect">
            <a:avLst/>
          </a:prstGeom>
          <a:noFill/>
        </p:spPr>
        <p:txBody>
          <a:bodyPr wrap="square" lIns="27432" tIns="18288" rIns="27432" bIns="18288">
            <a:spAutoFit/>
          </a:bodyPr>
          <a:lstStyle/>
          <a:p>
            <a:pPr>
              <a:defRPr sz="1600" b="1">
                <a:solidFill>
                  <a:srgbClr val="1C9D99"/>
                </a:solidFill>
                <a:latin typeface="Aptos"/>
              </a:defRPr>
            </a:pPr>
            <a:r>
              <a:t>AIRFLYPOLICY</a:t>
            </a:r>
          </a:p>
        </p:txBody>
      </p:sp>
      <p:sp>
        <p:nvSpPr>
          <p:cNvPr id="4" name="TextBox 3"/>
          <p:cNvSpPr txBox="1"/>
          <p:nvPr/>
        </p:nvSpPr>
        <p:spPr>
          <a:xfrm>
            <a:off x="685800" y="1508760"/>
            <a:ext cx="4846320" cy="1417320"/>
          </a:xfrm>
          <a:prstGeom prst="rect">
            <a:avLst/>
          </a:prstGeom>
          <a:noFill/>
        </p:spPr>
        <p:txBody>
          <a:bodyPr wrap="square" lIns="27432" tIns="18288" rIns="27432" bIns="18288">
            <a:spAutoFit/>
          </a:bodyPr>
          <a:lstStyle/>
          <a:p>
            <a:pPr>
              <a:defRPr sz="3100" b="1">
                <a:solidFill>
                  <a:srgbClr val="FFFFFF"/>
                </a:solidFill>
                <a:latin typeface="Aptos"/>
              </a:defRPr>
            </a:pPr>
            <a:r>
              <a:t>Need help planning</a:t>
            </a:r>
            <a:br/>
            <a:r>
              <a:t>your next trip?</a:t>
            </a:r>
          </a:p>
        </p:txBody>
      </p:sp>
      <p:sp>
        <p:nvSpPr>
          <p:cNvPr id="5" name="TextBox 4"/>
          <p:cNvSpPr txBox="1"/>
          <p:nvPr/>
        </p:nvSpPr>
        <p:spPr>
          <a:xfrm>
            <a:off x="713232" y="3246120"/>
            <a:ext cx="4480560" cy="914400"/>
          </a:xfrm>
          <a:prstGeom prst="rect">
            <a:avLst/>
          </a:prstGeom>
          <a:noFill/>
        </p:spPr>
        <p:txBody>
          <a:bodyPr wrap="square" lIns="27432" tIns="18288" rIns="27432" bIns="18288">
            <a:spAutoFit/>
          </a:bodyPr>
          <a:lstStyle/>
          <a:p>
            <a:pPr>
              <a:defRPr sz="1700" b="0">
                <a:solidFill>
                  <a:srgbClr val="D0E0F7"/>
                </a:solidFill>
                <a:latin typeface="Aptos"/>
              </a:defRPr>
            </a:pPr>
            <a:r>
              <a:rPr dirty="0"/>
              <a:t>Keep your itinerary details close and review every flight before departure.</a:t>
            </a:r>
          </a:p>
        </p:txBody>
      </p:sp>
      <p:sp>
        <p:nvSpPr>
          <p:cNvPr id="6" name="TextBox 5"/>
          <p:cNvSpPr txBox="1"/>
          <p:nvPr/>
        </p:nvSpPr>
        <p:spPr>
          <a:xfrm>
            <a:off x="731520" y="4617720"/>
            <a:ext cx="1828800" cy="256032"/>
          </a:xfrm>
          <a:prstGeom prst="rect">
            <a:avLst/>
          </a:prstGeom>
          <a:noFill/>
        </p:spPr>
        <p:txBody>
          <a:bodyPr wrap="square" lIns="27432" tIns="18288" rIns="27432" bIns="18288">
            <a:spAutoFit/>
          </a:bodyPr>
          <a:lstStyle/>
          <a:p>
            <a:pPr>
              <a:defRPr sz="1200" b="1">
                <a:solidFill>
                  <a:srgbClr val="1C9D99"/>
                </a:solidFill>
                <a:latin typeface="Aptos"/>
              </a:defRPr>
            </a:pPr>
            <a:r>
              <a:t>WEBSITE</a:t>
            </a:r>
          </a:p>
        </p:txBody>
      </p:sp>
      <p:sp>
        <p:nvSpPr>
          <p:cNvPr id="7" name="TextBox 6"/>
          <p:cNvSpPr txBox="1"/>
          <p:nvPr/>
        </p:nvSpPr>
        <p:spPr>
          <a:xfrm>
            <a:off x="731520" y="4937760"/>
            <a:ext cx="4663440" cy="298543"/>
          </a:xfrm>
          <a:prstGeom prst="rect">
            <a:avLst/>
          </a:prstGeom>
          <a:noFill/>
        </p:spPr>
        <p:txBody>
          <a:bodyPr wrap="square" lIns="27432" tIns="18288" rIns="27432" bIns="18288">
            <a:spAutoFit/>
          </a:bodyPr>
          <a:lstStyle/>
          <a:p>
            <a:pPr>
              <a:defRPr sz="1700" b="1">
                <a:solidFill>
                  <a:srgbClr val="FFFFFF"/>
                </a:solidFill>
                <a:latin typeface="Aptos"/>
              </a:defRPr>
            </a:pPr>
            <a:r>
              <a:rPr dirty="0">
                <a:hlinkClick r:id="rId3"/>
              </a:rPr>
              <a:t>https://www.airflypolicy.com/</a:t>
            </a:r>
            <a:endParaRPr dirty="0"/>
          </a:p>
        </p:txBody>
      </p:sp>
      <p:sp>
        <p:nvSpPr>
          <p:cNvPr id="8" name="TextBox 7"/>
          <p:cNvSpPr txBox="1"/>
          <p:nvPr/>
        </p:nvSpPr>
        <p:spPr>
          <a:xfrm>
            <a:off x="731520" y="5532120"/>
            <a:ext cx="1828800" cy="256032"/>
          </a:xfrm>
          <a:prstGeom prst="rect">
            <a:avLst/>
          </a:prstGeom>
          <a:noFill/>
        </p:spPr>
        <p:txBody>
          <a:bodyPr wrap="square" lIns="27432" tIns="18288" rIns="27432" bIns="18288">
            <a:spAutoFit/>
          </a:bodyPr>
          <a:lstStyle/>
          <a:p>
            <a:pPr>
              <a:defRPr sz="1200" b="1">
                <a:solidFill>
                  <a:srgbClr val="1C9D99"/>
                </a:solidFill>
                <a:latin typeface="Aptos"/>
              </a:defRPr>
            </a:pPr>
            <a:r>
              <a:t>PHONE</a:t>
            </a:r>
          </a:p>
        </p:txBody>
      </p:sp>
      <p:sp>
        <p:nvSpPr>
          <p:cNvPr id="9" name="TextBox 8"/>
          <p:cNvSpPr txBox="1"/>
          <p:nvPr/>
        </p:nvSpPr>
        <p:spPr>
          <a:xfrm>
            <a:off x="731520" y="5833872"/>
            <a:ext cx="4114800" cy="365760"/>
          </a:xfrm>
          <a:prstGeom prst="rect">
            <a:avLst/>
          </a:prstGeom>
          <a:noFill/>
        </p:spPr>
        <p:txBody>
          <a:bodyPr wrap="square" lIns="27432" tIns="18288" rIns="27432" bIns="18288">
            <a:spAutoFit/>
          </a:bodyPr>
          <a:lstStyle/>
          <a:p>
            <a:pPr>
              <a:defRPr sz="2000" b="1">
                <a:solidFill>
                  <a:srgbClr val="FFBE46"/>
                </a:solidFill>
                <a:latin typeface="Aptos"/>
              </a:defRPr>
            </a:pPr>
            <a:r>
              <a:t>+1-888-212-0809</a:t>
            </a:r>
          </a:p>
        </p:txBody>
      </p:sp>
      <p:sp>
        <p:nvSpPr>
          <p:cNvPr id="10" name="TextBox 9"/>
          <p:cNvSpPr txBox="1"/>
          <p:nvPr/>
        </p:nvSpPr>
        <p:spPr>
          <a:xfrm>
            <a:off x="10881360" y="6473952"/>
            <a:ext cx="822960" cy="201168"/>
          </a:xfrm>
          <a:prstGeom prst="rect">
            <a:avLst/>
          </a:prstGeom>
          <a:noFill/>
        </p:spPr>
        <p:txBody>
          <a:bodyPr wrap="square" lIns="27432" tIns="18288" rIns="27432" bIns="18288">
            <a:spAutoFit/>
          </a:bodyPr>
          <a:lstStyle/>
          <a:p>
            <a:pPr algn="r">
              <a:defRPr sz="1000" b="1">
                <a:solidFill>
                  <a:srgbClr val="4D5B70"/>
                </a:solidFill>
                <a:latin typeface="Aptos"/>
              </a:defRPr>
            </a:pPr>
            <a:r>
              <a:t>10 / 10</a:t>
            </a: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23334" t="39080" r="19501" b="40000"/>
          <a:stretch/>
        </p:blipFill>
        <p:spPr>
          <a:xfrm>
            <a:off x="-5337" y="7883"/>
            <a:ext cx="680393" cy="24899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1067</Words>
  <Application>Microsoft Office PowerPoint</Application>
  <PresentationFormat>Custom</PresentationFormat>
  <Paragraphs>78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Admin</cp:lastModifiedBy>
  <cp:revision>2</cp:revision>
  <dcterms:created xsi:type="dcterms:W3CDTF">2013-01-27T09:14:16Z</dcterms:created>
  <dcterms:modified xsi:type="dcterms:W3CDTF">2026-10-14T07:23:28Z</dcterms:modified>
  <cp:category/>
</cp:coreProperties>
</file>