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69200" cy="10693400"/>
  <p:notesSz cx="75692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690" y="3314954"/>
            <a:ext cx="6433820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5380" y="5988304"/>
            <a:ext cx="529844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460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8138" y="2459482"/>
            <a:ext cx="329260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460" y="427736"/>
            <a:ext cx="681228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460" y="2459482"/>
            <a:ext cx="681228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3528" y="9944862"/>
            <a:ext cx="242214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460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9824" y="9944862"/>
            <a:ext cx="1740916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enquiry@ctutraining.co.za" TargetMode="External"/><Relationship Id="rId3" Type="http://schemas.openxmlformats.org/officeDocument/2006/relationships/hyperlink" Target="https://ctutraining.ac.za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0825" y="933450"/>
            <a:ext cx="2038350" cy="638175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901700" y="1609725"/>
            <a:ext cx="5755640" cy="2590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60830" marR="23495" indent="-1529080">
              <a:lnSpc>
                <a:spcPct val="120500"/>
              </a:lnSpc>
              <a:spcBef>
                <a:spcPts val="100"/>
              </a:spcBef>
            </a:pPr>
            <a:r>
              <a:rPr dirty="0" sz="2000" spc="70" b="1">
                <a:latin typeface="Book Antiqua"/>
                <a:cs typeface="Book Antiqua"/>
              </a:rPr>
              <a:t>Software</a:t>
            </a:r>
            <a:r>
              <a:rPr dirty="0" sz="2000" spc="35" b="1">
                <a:latin typeface="Book Antiqua"/>
                <a:cs typeface="Book Antiqua"/>
              </a:rPr>
              <a:t> </a:t>
            </a:r>
            <a:r>
              <a:rPr dirty="0" sz="2000" spc="60" b="1">
                <a:latin typeface="Book Antiqua"/>
                <a:cs typeface="Book Antiqua"/>
              </a:rPr>
              <a:t>Development</a:t>
            </a:r>
            <a:r>
              <a:rPr dirty="0" sz="2000" spc="40" b="1">
                <a:latin typeface="Book Antiqua"/>
                <a:cs typeface="Book Antiqua"/>
              </a:rPr>
              <a:t> </a:t>
            </a:r>
            <a:r>
              <a:rPr dirty="0" sz="2000" spc="55" b="1">
                <a:latin typeface="Book Antiqua"/>
                <a:cs typeface="Book Antiqua"/>
              </a:rPr>
              <a:t>Courses:</a:t>
            </a:r>
            <a:r>
              <a:rPr dirty="0" sz="2000" spc="40" b="1">
                <a:latin typeface="Book Antiqua"/>
                <a:cs typeface="Book Antiqua"/>
              </a:rPr>
              <a:t> </a:t>
            </a:r>
            <a:r>
              <a:rPr dirty="0" sz="2000" b="1">
                <a:latin typeface="Book Antiqua"/>
                <a:cs typeface="Book Antiqua"/>
              </a:rPr>
              <a:t>Skills,</a:t>
            </a:r>
            <a:r>
              <a:rPr dirty="0" sz="2000" spc="40" b="1">
                <a:latin typeface="Book Antiqua"/>
                <a:cs typeface="Book Antiqua"/>
              </a:rPr>
              <a:t> </a:t>
            </a:r>
            <a:r>
              <a:rPr dirty="0" sz="2000" spc="55" b="1">
                <a:latin typeface="Book Antiqua"/>
                <a:cs typeface="Book Antiqua"/>
              </a:rPr>
              <a:t>Career </a:t>
            </a:r>
            <a:r>
              <a:rPr dirty="0" sz="2000" spc="45" b="1">
                <a:latin typeface="Book Antiqua"/>
                <a:cs typeface="Book Antiqua"/>
              </a:rPr>
              <a:t>Options</a:t>
            </a:r>
            <a:r>
              <a:rPr dirty="0" sz="2000" spc="-30" b="1">
                <a:latin typeface="Book Antiqua"/>
                <a:cs typeface="Book Antiqua"/>
              </a:rPr>
              <a:t> </a:t>
            </a:r>
            <a:r>
              <a:rPr dirty="0" sz="2000" spc="75" b="1">
                <a:latin typeface="Book Antiqua"/>
                <a:cs typeface="Book Antiqua"/>
              </a:rPr>
              <a:t>and</a:t>
            </a:r>
            <a:r>
              <a:rPr dirty="0" sz="2000" spc="-30" b="1">
                <a:latin typeface="Book Antiqua"/>
                <a:cs typeface="Book Antiqua"/>
              </a:rPr>
              <a:t> </a:t>
            </a:r>
            <a:r>
              <a:rPr dirty="0" sz="2000" spc="70" b="1">
                <a:latin typeface="Book Antiqua"/>
                <a:cs typeface="Book Antiqua"/>
              </a:rPr>
              <a:t>Benefits</a:t>
            </a:r>
            <a:endParaRPr sz="2000">
              <a:latin typeface="Book Antiqua"/>
              <a:cs typeface="Book Antiqua"/>
            </a:endParaRPr>
          </a:p>
          <a:p>
            <a:pPr algn="just" marL="12700" marR="5080">
              <a:lnSpc>
                <a:spcPct val="157100"/>
              </a:lnSpc>
              <a:spcBef>
                <a:spcPts val="835"/>
              </a:spcBef>
            </a:pPr>
            <a:r>
              <a:rPr dirty="0" sz="1200" spc="10">
                <a:latin typeface="Century"/>
                <a:cs typeface="Century"/>
              </a:rPr>
              <a:t>Not</a:t>
            </a:r>
            <a:r>
              <a:rPr dirty="0" sz="1200" spc="10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everyone learns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to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 spc="60">
                <a:latin typeface="Century"/>
                <a:cs typeface="Century"/>
              </a:rPr>
              <a:t>code</a:t>
            </a:r>
            <a:r>
              <a:rPr dirty="0" sz="1200" spc="10">
                <a:latin typeface="Century"/>
                <a:cs typeface="Century"/>
              </a:rPr>
              <a:t> by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accident.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For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 lot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 spc="65">
                <a:latin typeface="Century"/>
                <a:cs typeface="Century"/>
              </a:rPr>
              <a:t>of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working professionals,</a:t>
            </a:r>
            <a:r>
              <a:rPr dirty="0" sz="1200" spc="15">
                <a:latin typeface="Century"/>
                <a:cs typeface="Century"/>
              </a:rPr>
              <a:t> </a:t>
            </a:r>
            <a:r>
              <a:rPr dirty="0" sz="1200" spc="-25">
                <a:latin typeface="Century"/>
                <a:cs typeface="Century"/>
              </a:rPr>
              <a:t>the </a:t>
            </a:r>
            <a:r>
              <a:rPr dirty="0" sz="1200">
                <a:latin typeface="Century"/>
                <a:cs typeface="Century"/>
              </a:rPr>
              <a:t>path</a:t>
            </a:r>
            <a:r>
              <a:rPr dirty="0" sz="1200" spc="3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runs</a:t>
            </a:r>
            <a:r>
              <a:rPr dirty="0" sz="1200" spc="3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through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classroom,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virtual</a:t>
            </a:r>
            <a:r>
              <a:rPr dirty="0" sz="1200" spc="29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or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otherwise,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with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syllabus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 spc="-50">
                <a:latin typeface="Century"/>
                <a:cs typeface="Century"/>
              </a:rPr>
              <a:t>a </a:t>
            </a:r>
            <a:r>
              <a:rPr dirty="0" sz="1200">
                <a:latin typeface="Century"/>
                <a:cs typeface="Century"/>
              </a:rPr>
              <a:t>deadline.</a:t>
            </a:r>
            <a:r>
              <a:rPr dirty="0" sz="1200" spc="3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Software</a:t>
            </a:r>
            <a:r>
              <a:rPr dirty="0" sz="1200" spc="3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development</a:t>
            </a:r>
            <a:r>
              <a:rPr dirty="0" sz="1200" spc="3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courses</a:t>
            </a:r>
            <a:r>
              <a:rPr dirty="0" sz="1200" spc="35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exist</a:t>
            </a:r>
            <a:r>
              <a:rPr dirty="0" sz="1200" spc="3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for</a:t>
            </a:r>
            <a:r>
              <a:rPr dirty="0" sz="1200" spc="2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exactly</a:t>
            </a:r>
            <a:r>
              <a:rPr dirty="0" sz="1200" spc="2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that</a:t>
            </a:r>
            <a:r>
              <a:rPr dirty="0" sz="1200" spc="2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group:</a:t>
            </a:r>
            <a:r>
              <a:rPr dirty="0" sz="1200" spc="25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people </a:t>
            </a:r>
            <a:r>
              <a:rPr dirty="0" sz="1200" spc="65">
                <a:latin typeface="Century"/>
                <a:cs typeface="Century"/>
              </a:rPr>
              <a:t>who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want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4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structure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 spc="65">
                <a:latin typeface="Century"/>
                <a:cs typeface="Century"/>
              </a:rPr>
              <a:t>of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formal</a:t>
            </a:r>
            <a:r>
              <a:rPr dirty="0" sz="1200" spc="4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instruction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instead</a:t>
            </a:r>
            <a:r>
              <a:rPr dirty="0" sz="1200" spc="450">
                <a:latin typeface="Century"/>
                <a:cs typeface="Century"/>
              </a:rPr>
              <a:t> </a:t>
            </a:r>
            <a:r>
              <a:rPr dirty="0" sz="1200" spc="65">
                <a:latin typeface="Century"/>
                <a:cs typeface="Century"/>
              </a:rPr>
              <a:t>of</a:t>
            </a:r>
            <a:r>
              <a:rPr dirty="0" sz="1200" spc="35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piecing</a:t>
            </a:r>
            <a:r>
              <a:rPr dirty="0" sz="1200" spc="36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together </a:t>
            </a:r>
            <a:r>
              <a:rPr dirty="0" sz="1200">
                <a:latin typeface="Century"/>
                <a:cs typeface="Century"/>
              </a:rPr>
              <a:t>tutorials</a:t>
            </a:r>
            <a:r>
              <a:rPr dirty="0" sz="1200" spc="385">
                <a:latin typeface="Century"/>
                <a:cs typeface="Century"/>
              </a:rPr>
              <a:t> </a:t>
            </a:r>
            <a:r>
              <a:rPr dirty="0" sz="1200" spc="60">
                <a:latin typeface="Century"/>
                <a:cs typeface="Century"/>
              </a:rPr>
              <a:t>from</a:t>
            </a:r>
            <a:r>
              <a:rPr dirty="0" sz="1200" spc="3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scattered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browser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tabs.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They</a:t>
            </a:r>
            <a:r>
              <a:rPr dirty="0" sz="1200" spc="3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cover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everything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 spc="60">
                <a:latin typeface="Century"/>
                <a:cs typeface="Century"/>
              </a:rPr>
              <a:t>from</a:t>
            </a:r>
            <a:r>
              <a:rPr dirty="0" sz="1200" spc="3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basic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 spc="35">
                <a:latin typeface="Century"/>
                <a:cs typeface="Century"/>
              </a:rPr>
              <a:t>so </a:t>
            </a:r>
            <a:r>
              <a:rPr dirty="0" sz="1200">
                <a:latin typeface="Century"/>
                <a:cs typeface="Century"/>
              </a:rPr>
              <a:t>that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 spc="60">
                <a:latin typeface="Century"/>
                <a:cs typeface="Century"/>
              </a:rPr>
              <a:t>most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learners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 spc="65">
                <a:latin typeface="Century"/>
                <a:cs typeface="Century"/>
              </a:rPr>
              <a:t>do</a:t>
            </a:r>
            <a:r>
              <a:rPr dirty="0" sz="1200" spc="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better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with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curriculum</a:t>
            </a:r>
            <a:r>
              <a:rPr dirty="0" sz="1200" spc="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than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 spc="80">
                <a:latin typeface="Century"/>
                <a:cs typeface="Century"/>
              </a:rPr>
              <a:t>open-</a:t>
            </a:r>
            <a:r>
              <a:rPr dirty="0" sz="1200">
                <a:latin typeface="Century"/>
                <a:cs typeface="Century"/>
              </a:rPr>
              <a:t>ended</a:t>
            </a:r>
            <a:r>
              <a:rPr dirty="0" sz="1200" spc="3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search.</a:t>
            </a:r>
            <a:endParaRPr sz="1200">
              <a:latin typeface="Century"/>
              <a:cs typeface="Century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33450" y="4605329"/>
            <a:ext cx="5791200" cy="4867275"/>
            <a:chOff x="933450" y="4605329"/>
            <a:chExt cx="5791200" cy="48672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2025" y="4629142"/>
              <a:ext cx="5734049" cy="48101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33450" y="4605329"/>
              <a:ext cx="5791200" cy="4867275"/>
            </a:xfrm>
            <a:custGeom>
              <a:avLst/>
              <a:gdLst/>
              <a:ahLst/>
              <a:cxnLst/>
              <a:rect l="l" t="t" r="r" b="b"/>
              <a:pathLst>
                <a:path w="5791200" h="4867275">
                  <a:moveTo>
                    <a:pt x="0" y="14287"/>
                  </a:moveTo>
                  <a:lnTo>
                    <a:pt x="5776912" y="14287"/>
                  </a:lnTo>
                </a:path>
                <a:path w="5791200" h="4867275">
                  <a:moveTo>
                    <a:pt x="5776912" y="0"/>
                  </a:moveTo>
                  <a:lnTo>
                    <a:pt x="5776912" y="4852987"/>
                  </a:lnTo>
                </a:path>
                <a:path w="5791200" h="4867275">
                  <a:moveTo>
                    <a:pt x="5791200" y="4852987"/>
                  </a:moveTo>
                  <a:lnTo>
                    <a:pt x="14287" y="4852987"/>
                  </a:lnTo>
                </a:path>
                <a:path w="5791200" h="4867275">
                  <a:moveTo>
                    <a:pt x="14287" y="4867275"/>
                  </a:moveTo>
                  <a:lnTo>
                    <a:pt x="14287" y="14287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1186002"/>
            <a:ext cx="5756275" cy="8398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500" spc="70" b="1">
                <a:latin typeface="Book Antiqua"/>
                <a:cs typeface="Book Antiqua"/>
              </a:rPr>
              <a:t>What</a:t>
            </a:r>
            <a:r>
              <a:rPr dirty="0" sz="1500" spc="40" b="1">
                <a:latin typeface="Book Antiqua"/>
                <a:cs typeface="Book Antiqua"/>
              </a:rPr>
              <a:t> </a:t>
            </a:r>
            <a:r>
              <a:rPr dirty="0" sz="1500" spc="75" b="1">
                <a:latin typeface="Book Antiqua"/>
                <a:cs typeface="Book Antiqua"/>
              </a:rPr>
              <a:t>These</a:t>
            </a:r>
            <a:r>
              <a:rPr dirty="0" sz="1500" spc="40" b="1">
                <a:latin typeface="Book Antiqua"/>
                <a:cs typeface="Book Antiqua"/>
              </a:rPr>
              <a:t> </a:t>
            </a:r>
            <a:r>
              <a:rPr dirty="0" sz="1500" spc="45" b="1">
                <a:latin typeface="Book Antiqua"/>
                <a:cs typeface="Book Antiqua"/>
              </a:rPr>
              <a:t>Courses</a:t>
            </a:r>
            <a:r>
              <a:rPr dirty="0" sz="1500" spc="40" b="1">
                <a:latin typeface="Book Antiqua"/>
                <a:cs typeface="Book Antiqua"/>
              </a:rPr>
              <a:t> </a:t>
            </a:r>
            <a:r>
              <a:rPr dirty="0" sz="1500" b="1">
                <a:latin typeface="Book Antiqua"/>
                <a:cs typeface="Book Antiqua"/>
              </a:rPr>
              <a:t>Actually</a:t>
            </a:r>
            <a:r>
              <a:rPr dirty="0" sz="1500" spc="45" b="1">
                <a:latin typeface="Book Antiqua"/>
                <a:cs typeface="Book Antiqua"/>
              </a:rPr>
              <a:t> </a:t>
            </a:r>
            <a:r>
              <a:rPr dirty="0" sz="1500" spc="40" b="1">
                <a:latin typeface="Book Antiqua"/>
                <a:cs typeface="Book Antiqua"/>
              </a:rPr>
              <a:t>Teach</a:t>
            </a:r>
            <a:endParaRPr sz="1500">
              <a:latin typeface="Book Antiqua"/>
              <a:cs typeface="Book Antiqua"/>
            </a:endParaRPr>
          </a:p>
          <a:p>
            <a:pPr algn="just" marL="12700" marR="6350">
              <a:lnSpc>
                <a:spcPct val="157100"/>
              </a:lnSpc>
              <a:spcBef>
                <a:spcPts val="210"/>
              </a:spcBef>
            </a:pPr>
            <a:r>
              <a:rPr dirty="0" sz="1200">
                <a:latin typeface="Century"/>
                <a:cs typeface="Century"/>
              </a:rPr>
              <a:t>Most</a:t>
            </a:r>
            <a:r>
              <a:rPr dirty="0" sz="1200" spc="43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software</a:t>
            </a:r>
            <a:r>
              <a:rPr dirty="0" sz="1200" spc="4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developer</a:t>
            </a:r>
            <a:r>
              <a:rPr dirty="0" sz="1200" spc="4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courses</a:t>
            </a:r>
            <a:r>
              <a:rPr dirty="0" sz="1200" spc="3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start</a:t>
            </a:r>
            <a:r>
              <a:rPr dirty="0" sz="1200" spc="3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with</a:t>
            </a:r>
            <a:r>
              <a:rPr dirty="0" sz="1200" spc="3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3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fundamentals:</a:t>
            </a:r>
            <a:r>
              <a:rPr dirty="0" sz="1200" spc="3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syntax,</a:t>
            </a:r>
            <a:r>
              <a:rPr dirty="0" sz="1200" spc="340">
                <a:latin typeface="Century"/>
                <a:cs typeface="Century"/>
              </a:rPr>
              <a:t> </a:t>
            </a:r>
            <a:r>
              <a:rPr dirty="0" sz="1200" spc="-20">
                <a:latin typeface="Century"/>
                <a:cs typeface="Century"/>
              </a:rPr>
              <a:t>data </a:t>
            </a:r>
            <a:r>
              <a:rPr dirty="0" sz="1200">
                <a:latin typeface="Century"/>
                <a:cs typeface="Century"/>
              </a:rPr>
              <a:t>structures</a:t>
            </a:r>
            <a:r>
              <a:rPr dirty="0" sz="1200" spc="4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4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control</a:t>
            </a:r>
            <a:r>
              <a:rPr dirty="0" sz="1200" spc="4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flow,</a:t>
            </a:r>
            <a:r>
              <a:rPr dirty="0" sz="1200" spc="33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before</a:t>
            </a:r>
            <a:r>
              <a:rPr dirty="0" sz="1200" spc="325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moving</a:t>
            </a:r>
            <a:r>
              <a:rPr dirty="0" sz="1200" spc="3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into</a:t>
            </a:r>
            <a:r>
              <a:rPr dirty="0" sz="1200" spc="3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frameworks</a:t>
            </a:r>
            <a:r>
              <a:rPr dirty="0" sz="1200" spc="3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33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tools</a:t>
            </a:r>
            <a:r>
              <a:rPr dirty="0" sz="1200" spc="325">
                <a:latin typeface="Century"/>
                <a:cs typeface="Century"/>
              </a:rPr>
              <a:t> </a:t>
            </a:r>
            <a:r>
              <a:rPr dirty="0" sz="1200" spc="-20">
                <a:latin typeface="Century"/>
                <a:cs typeface="Century"/>
              </a:rPr>
              <a:t>that </a:t>
            </a:r>
            <a:r>
              <a:rPr dirty="0" sz="1200">
                <a:latin typeface="Century"/>
                <a:cs typeface="Century"/>
              </a:rPr>
              <a:t>mirror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actual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job.</a:t>
            </a:r>
            <a:r>
              <a:rPr dirty="0" sz="1200" spc="3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specific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stack</a:t>
            </a:r>
            <a:r>
              <a:rPr dirty="0" sz="1200" spc="3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varies</a:t>
            </a:r>
            <a:r>
              <a:rPr dirty="0" sz="1200" spc="2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by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program,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but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skill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 spc="-25">
                <a:latin typeface="Century"/>
                <a:cs typeface="Century"/>
              </a:rPr>
              <a:t>set </a:t>
            </a:r>
            <a:r>
              <a:rPr dirty="0" sz="1200">
                <a:latin typeface="Century"/>
                <a:cs typeface="Century"/>
              </a:rPr>
              <a:t>tends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to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overlap:</a:t>
            </a: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1200">
              <a:latin typeface="Century"/>
              <a:cs typeface="Century"/>
            </a:endParaRPr>
          </a:p>
          <a:p>
            <a:pPr marL="469900" marR="10795" indent="-228600">
              <a:lnSpc>
                <a:spcPct val="1571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200">
                <a:latin typeface="Century"/>
                <a:cs typeface="Century"/>
              </a:rPr>
              <a:t>Programming</a:t>
            </a:r>
            <a:r>
              <a:rPr dirty="0" sz="1200" spc="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in</a:t>
            </a:r>
            <a:r>
              <a:rPr dirty="0" sz="1200" spc="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at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least</a:t>
            </a:r>
            <a:r>
              <a:rPr dirty="0" sz="1200" spc="45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one</a:t>
            </a:r>
            <a:r>
              <a:rPr dirty="0" sz="1200" spc="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language,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65">
                <a:latin typeface="Century"/>
                <a:cs typeface="Century"/>
              </a:rPr>
              <a:t>commonly</a:t>
            </a:r>
            <a:r>
              <a:rPr dirty="0" sz="1200" spc="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Python,</a:t>
            </a:r>
            <a:r>
              <a:rPr dirty="0" sz="1200" spc="45">
                <a:latin typeface="Century"/>
                <a:cs typeface="Century"/>
              </a:rPr>
              <a:t> </a:t>
            </a:r>
            <a:r>
              <a:rPr dirty="0" sz="1200" spc="-30">
                <a:latin typeface="Century"/>
                <a:cs typeface="Century"/>
              </a:rPr>
              <a:t>JavaScript,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-25">
                <a:latin typeface="Century"/>
                <a:cs typeface="Century"/>
              </a:rPr>
              <a:t>or </a:t>
            </a:r>
            <a:r>
              <a:rPr dirty="0" sz="1200" spc="-20">
                <a:latin typeface="Century"/>
                <a:cs typeface="Century"/>
              </a:rPr>
              <a:t>Java</a:t>
            </a:r>
            <a:endParaRPr sz="1200">
              <a:latin typeface="Century"/>
              <a:cs typeface="Century"/>
            </a:endParaRPr>
          </a:p>
          <a:p>
            <a:pPr marL="469265" indent="-227965">
              <a:lnSpc>
                <a:spcPct val="100000"/>
              </a:lnSpc>
              <a:spcBef>
                <a:spcPts val="819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200">
                <a:latin typeface="Century"/>
                <a:cs typeface="Century"/>
              </a:rPr>
              <a:t>Version</a:t>
            </a:r>
            <a:r>
              <a:rPr dirty="0" sz="1200" spc="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control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with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 spc="-40">
                <a:latin typeface="Century"/>
                <a:cs typeface="Century"/>
              </a:rPr>
              <a:t>Git,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including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branching</a:t>
            </a:r>
            <a:r>
              <a:rPr dirty="0" sz="1200" spc="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pull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requests</a:t>
            </a:r>
            <a:endParaRPr sz="1200">
              <a:latin typeface="Century"/>
              <a:cs typeface="Century"/>
            </a:endParaRPr>
          </a:p>
          <a:p>
            <a:pPr marL="469900" marR="5080" indent="-228600">
              <a:lnSpc>
                <a:spcPct val="157100"/>
              </a:lnSpc>
              <a:spcBef>
                <a:spcPts val="5"/>
              </a:spcBef>
              <a:buFont typeface="Arial"/>
              <a:buChar char="●"/>
              <a:tabLst>
                <a:tab pos="469900" algn="l"/>
              </a:tabLst>
            </a:pPr>
            <a:r>
              <a:rPr dirty="0" sz="1200">
                <a:latin typeface="Century"/>
                <a:cs typeface="Century"/>
              </a:rPr>
              <a:t>Database</a:t>
            </a:r>
            <a:r>
              <a:rPr dirty="0" sz="1200" spc="1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basics:</a:t>
            </a:r>
            <a:r>
              <a:rPr dirty="0" sz="1200" spc="170">
                <a:latin typeface="Century"/>
                <a:cs typeface="Century"/>
              </a:rPr>
              <a:t> </a:t>
            </a:r>
            <a:r>
              <a:rPr dirty="0" sz="1200" spc="-20">
                <a:latin typeface="Century"/>
                <a:cs typeface="Century"/>
              </a:rPr>
              <a:t>SQL</a:t>
            </a:r>
            <a:r>
              <a:rPr dirty="0" sz="1200" spc="1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queries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 spc="70">
                <a:latin typeface="Century"/>
                <a:cs typeface="Century"/>
              </a:rPr>
              <a:t>how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application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actually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talks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to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 spc="-50">
                <a:latin typeface="Century"/>
                <a:cs typeface="Century"/>
              </a:rPr>
              <a:t>a </a:t>
            </a:r>
            <a:r>
              <a:rPr dirty="0" sz="1200" spc="-10">
                <a:latin typeface="Century"/>
                <a:cs typeface="Century"/>
              </a:rPr>
              <a:t>database</a:t>
            </a:r>
            <a:endParaRPr sz="1200">
              <a:latin typeface="Century"/>
              <a:cs typeface="Century"/>
            </a:endParaRPr>
          </a:p>
          <a:p>
            <a:pPr marL="469265" indent="-227965">
              <a:lnSpc>
                <a:spcPct val="100000"/>
              </a:lnSpc>
              <a:spcBef>
                <a:spcPts val="819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200" spc="10">
                <a:latin typeface="Century"/>
                <a:cs typeface="Century"/>
              </a:rPr>
              <a:t>Debugging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and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reading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code,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which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is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its</a:t>
            </a:r>
            <a:r>
              <a:rPr dirty="0" sz="1200" spc="30">
                <a:latin typeface="Century"/>
                <a:cs typeface="Century"/>
              </a:rPr>
              <a:t> </a:t>
            </a:r>
            <a:r>
              <a:rPr dirty="0" sz="1200" spc="75">
                <a:latin typeface="Century"/>
                <a:cs typeface="Century"/>
              </a:rPr>
              <a:t>own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separate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skill</a:t>
            </a: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  <a:spcBef>
                <a:spcPts val="819"/>
              </a:spcBef>
              <a:buFont typeface="Arial"/>
              <a:buChar char="●"/>
            </a:pPr>
            <a:endParaRPr sz="1200">
              <a:latin typeface="Century"/>
              <a:cs typeface="Century"/>
            </a:endParaRPr>
          </a:p>
          <a:p>
            <a:pPr algn="just" marL="12700" marR="5080">
              <a:lnSpc>
                <a:spcPct val="157100"/>
              </a:lnSpc>
            </a:pPr>
            <a:r>
              <a:rPr dirty="0" sz="1200">
                <a:latin typeface="Century"/>
                <a:cs typeface="Century"/>
              </a:rPr>
              <a:t>Software</a:t>
            </a:r>
            <a:r>
              <a:rPr dirty="0" sz="1200" spc="15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development</a:t>
            </a:r>
            <a:r>
              <a:rPr dirty="0" sz="1200" spc="15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courses</a:t>
            </a:r>
            <a:r>
              <a:rPr dirty="0" sz="1200" spc="15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via</a:t>
            </a:r>
            <a:r>
              <a:rPr dirty="0" sz="1200" spc="15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online</a:t>
            </a:r>
            <a:r>
              <a:rPr dirty="0" sz="1200" spc="114">
                <a:latin typeface="Century"/>
                <a:cs typeface="Century"/>
              </a:rPr>
              <a:t>  </a:t>
            </a:r>
            <a:r>
              <a:rPr dirty="0" sz="1200" spc="70">
                <a:latin typeface="Century"/>
                <a:cs typeface="Century"/>
              </a:rPr>
              <a:t>now</a:t>
            </a:r>
            <a:r>
              <a:rPr dirty="0" sz="1200" spc="11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cover</a:t>
            </a:r>
            <a:r>
              <a:rPr dirty="0" sz="1200" spc="11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11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same</a:t>
            </a:r>
            <a:r>
              <a:rPr dirty="0" sz="1200" spc="110">
                <a:latin typeface="Century"/>
                <a:cs typeface="Century"/>
              </a:rPr>
              <a:t>  </a:t>
            </a:r>
            <a:r>
              <a:rPr dirty="0" sz="1200" spc="-10">
                <a:latin typeface="Century"/>
                <a:cs typeface="Century"/>
              </a:rPr>
              <a:t>material, </a:t>
            </a:r>
            <a:r>
              <a:rPr dirty="0" sz="1200" spc="50">
                <a:latin typeface="Century"/>
                <a:cs typeface="Century"/>
              </a:rPr>
              <a:t>sometimes</a:t>
            </a:r>
            <a:r>
              <a:rPr dirty="0" sz="1200" spc="19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taught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by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working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engineers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rather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than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academics,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with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recorded </a:t>
            </a:r>
            <a:r>
              <a:rPr dirty="0" sz="1200">
                <a:latin typeface="Century"/>
                <a:cs typeface="Century"/>
              </a:rPr>
              <a:t>lectures</a:t>
            </a:r>
            <a:r>
              <a:rPr dirty="0" sz="1200" spc="9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you</a:t>
            </a:r>
            <a:r>
              <a:rPr dirty="0" sz="1200" spc="9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can</a:t>
            </a:r>
            <a:r>
              <a:rPr dirty="0" sz="1200" spc="10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replay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when</a:t>
            </a:r>
            <a:r>
              <a:rPr dirty="0" sz="1200" spc="4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concept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doesn't</a:t>
            </a:r>
            <a:r>
              <a:rPr dirty="0" sz="1200" spc="4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land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4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first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time.</a:t>
            </a:r>
            <a:r>
              <a:rPr dirty="0" sz="1200" spc="445">
                <a:latin typeface="Century"/>
                <a:cs typeface="Century"/>
              </a:rPr>
              <a:t> </a:t>
            </a:r>
            <a:r>
              <a:rPr dirty="0" sz="1200" spc="-25">
                <a:latin typeface="Century"/>
                <a:cs typeface="Century"/>
              </a:rPr>
              <a:t>The </a:t>
            </a:r>
            <a:r>
              <a:rPr dirty="0" sz="1200">
                <a:latin typeface="Century"/>
                <a:cs typeface="Century"/>
              </a:rPr>
              <a:t>flexibility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is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real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selling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point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here:</a:t>
            </a:r>
            <a:r>
              <a:rPr dirty="0" sz="1200" spc="11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you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can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keep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day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job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while</a:t>
            </a:r>
            <a:r>
              <a:rPr dirty="0" sz="1200" spc="11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working </a:t>
            </a:r>
            <a:r>
              <a:rPr dirty="0" sz="1200">
                <a:latin typeface="Century"/>
                <a:cs typeface="Century"/>
              </a:rPr>
              <a:t>through</a:t>
            </a:r>
            <a:r>
              <a:rPr dirty="0" sz="1200" spc="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material</a:t>
            </a:r>
            <a:r>
              <a:rPr dirty="0" sz="1200" spc="65">
                <a:latin typeface="Century"/>
                <a:cs typeface="Century"/>
              </a:rPr>
              <a:t> </a:t>
            </a:r>
            <a:r>
              <a:rPr dirty="0" sz="1200" spc="70">
                <a:latin typeface="Century"/>
                <a:cs typeface="Century"/>
              </a:rPr>
              <a:t>on</a:t>
            </a:r>
            <a:r>
              <a:rPr dirty="0" sz="1200" spc="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evenings</a:t>
            </a:r>
            <a:r>
              <a:rPr dirty="0" sz="1200" spc="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6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weekends.</a:t>
            </a: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</a:pP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Century"/>
              <a:cs typeface="Century"/>
            </a:endParaRPr>
          </a:p>
          <a:p>
            <a:pPr algn="just" marL="12700">
              <a:lnSpc>
                <a:spcPct val="100000"/>
              </a:lnSpc>
            </a:pPr>
            <a:r>
              <a:rPr dirty="0" sz="1500" spc="60" b="1">
                <a:latin typeface="Book Antiqua"/>
                <a:cs typeface="Book Antiqua"/>
              </a:rPr>
              <a:t>Where</a:t>
            </a:r>
            <a:r>
              <a:rPr dirty="0" sz="1500" spc="100" b="1">
                <a:latin typeface="Book Antiqua"/>
                <a:cs typeface="Book Antiqua"/>
              </a:rPr>
              <a:t> </a:t>
            </a:r>
            <a:r>
              <a:rPr dirty="0" sz="1500" spc="75" b="1">
                <a:latin typeface="Book Antiqua"/>
                <a:cs typeface="Book Antiqua"/>
              </a:rPr>
              <a:t>the</a:t>
            </a:r>
            <a:r>
              <a:rPr dirty="0" sz="1500" spc="105" b="1">
                <a:latin typeface="Book Antiqua"/>
                <a:cs typeface="Book Antiqua"/>
              </a:rPr>
              <a:t> </a:t>
            </a:r>
            <a:r>
              <a:rPr dirty="0" sz="1500" b="1">
                <a:latin typeface="Book Antiqua"/>
                <a:cs typeface="Book Antiqua"/>
              </a:rPr>
              <a:t>Credential</a:t>
            </a:r>
            <a:r>
              <a:rPr dirty="0" sz="1500" spc="100" b="1">
                <a:latin typeface="Book Antiqua"/>
                <a:cs typeface="Book Antiqua"/>
              </a:rPr>
              <a:t> </a:t>
            </a:r>
            <a:r>
              <a:rPr dirty="0" sz="1500" spc="40" b="1">
                <a:latin typeface="Book Antiqua"/>
                <a:cs typeface="Book Antiqua"/>
              </a:rPr>
              <a:t>Leads</a:t>
            </a:r>
            <a:endParaRPr sz="1500">
              <a:latin typeface="Book Antiqua"/>
              <a:cs typeface="Book Antiqua"/>
            </a:endParaRPr>
          </a:p>
          <a:p>
            <a:pPr algn="just" marL="12700" marR="5715">
              <a:lnSpc>
                <a:spcPct val="157100"/>
              </a:lnSpc>
              <a:spcBef>
                <a:spcPts val="210"/>
              </a:spcBef>
            </a:pPr>
            <a:r>
              <a:rPr dirty="0" sz="1200">
                <a:latin typeface="Century"/>
                <a:cs typeface="Century"/>
              </a:rPr>
              <a:t>Completing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course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doesn't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hand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you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job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title,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but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it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opens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specific</a:t>
            </a:r>
            <a:r>
              <a:rPr dirty="0" sz="1200" spc="204">
                <a:latin typeface="Century"/>
                <a:cs typeface="Century"/>
              </a:rPr>
              <a:t> </a:t>
            </a:r>
            <a:r>
              <a:rPr dirty="0" sz="1200" spc="45">
                <a:latin typeface="Century"/>
                <a:cs typeface="Century"/>
              </a:rPr>
              <a:t>doors </a:t>
            </a:r>
            <a:r>
              <a:rPr dirty="0" sz="1200" spc="10">
                <a:latin typeface="Century"/>
                <a:cs typeface="Century"/>
              </a:rPr>
              <a:t>depending</a:t>
            </a:r>
            <a:r>
              <a:rPr dirty="0" sz="1200" spc="55">
                <a:latin typeface="Century"/>
                <a:cs typeface="Century"/>
              </a:rPr>
              <a:t> </a:t>
            </a:r>
            <a:r>
              <a:rPr dirty="0" sz="1200" spc="70">
                <a:latin typeface="Century"/>
                <a:cs typeface="Century"/>
              </a:rPr>
              <a:t>on</a:t>
            </a:r>
            <a:r>
              <a:rPr dirty="0" sz="1200" spc="6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what</a:t>
            </a:r>
            <a:r>
              <a:rPr dirty="0" sz="1200" spc="6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the</a:t>
            </a:r>
            <a:r>
              <a:rPr dirty="0" sz="1200" spc="6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program</a:t>
            </a:r>
            <a:r>
              <a:rPr dirty="0" sz="1200" spc="6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emphasised:</a:t>
            </a: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</a:pP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200">
              <a:latin typeface="Century"/>
              <a:cs typeface="Century"/>
            </a:endParaRPr>
          </a:p>
          <a:p>
            <a:pPr marL="469265" indent="-227965">
              <a:lnSpc>
                <a:spcPct val="100000"/>
              </a:lnSpc>
              <a:buFont typeface="Arial"/>
              <a:buChar char="●"/>
              <a:tabLst>
                <a:tab pos="469265" algn="l"/>
              </a:tabLst>
            </a:pPr>
            <a:r>
              <a:rPr dirty="0" sz="1200" spc="-25">
                <a:latin typeface="Century"/>
                <a:cs typeface="Century"/>
              </a:rPr>
              <a:t>Junior</a:t>
            </a:r>
            <a:r>
              <a:rPr dirty="0" sz="1200" spc="1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or</a:t>
            </a:r>
            <a:r>
              <a:rPr dirty="0" sz="1200" spc="10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associate</a:t>
            </a:r>
            <a:r>
              <a:rPr dirty="0" sz="1200" spc="10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developer</a:t>
            </a:r>
            <a:r>
              <a:rPr dirty="0" sz="1200" spc="10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roles</a:t>
            </a:r>
            <a:r>
              <a:rPr dirty="0" sz="1200" spc="10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at</a:t>
            </a:r>
            <a:r>
              <a:rPr dirty="0" sz="1200" spc="10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companies</a:t>
            </a:r>
            <a:r>
              <a:rPr dirty="0" sz="1200" spc="10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hiring</a:t>
            </a:r>
            <a:endParaRPr sz="1200">
              <a:latin typeface="Century"/>
              <a:cs typeface="Century"/>
            </a:endParaRPr>
          </a:p>
          <a:p>
            <a:pPr marL="469900" marR="11430" indent="-228600">
              <a:lnSpc>
                <a:spcPct val="1571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200" spc="-20">
                <a:latin typeface="Century"/>
                <a:cs typeface="Century"/>
              </a:rPr>
              <a:t>QA</a:t>
            </a:r>
            <a:r>
              <a:rPr dirty="0" sz="1200" spc="1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1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testing</a:t>
            </a:r>
            <a:r>
              <a:rPr dirty="0" sz="1200" spc="1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positions,</a:t>
            </a:r>
            <a:r>
              <a:rPr dirty="0" sz="1200" spc="1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which</a:t>
            </a:r>
            <a:r>
              <a:rPr dirty="0" sz="1200" spc="1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often</a:t>
            </a:r>
            <a:r>
              <a:rPr dirty="0" sz="1200" spc="1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serve</a:t>
            </a:r>
            <a:r>
              <a:rPr dirty="0" sz="1200" spc="1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as</a:t>
            </a:r>
            <a:r>
              <a:rPr dirty="0" sz="1200" spc="1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</a:t>
            </a:r>
            <a:r>
              <a:rPr dirty="0" sz="1200" spc="1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entry</a:t>
            </a:r>
            <a:r>
              <a:rPr dirty="0" sz="1200" spc="1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point</a:t>
            </a:r>
            <a:r>
              <a:rPr dirty="0" sz="1200" spc="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without</a:t>
            </a:r>
            <a:r>
              <a:rPr dirty="0" sz="1200" spc="55">
                <a:latin typeface="Century"/>
                <a:cs typeface="Century"/>
              </a:rPr>
              <a:t> </a:t>
            </a:r>
            <a:r>
              <a:rPr dirty="0" sz="1200" spc="-50">
                <a:latin typeface="Century"/>
                <a:cs typeface="Century"/>
              </a:rPr>
              <a:t>a </a:t>
            </a:r>
            <a:r>
              <a:rPr dirty="0" sz="1200" spc="-75">
                <a:latin typeface="Century"/>
                <a:cs typeface="Century"/>
              </a:rPr>
              <a:t>CS</a:t>
            </a:r>
            <a:r>
              <a:rPr dirty="0" sz="1200" spc="-3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degree</a:t>
            </a:r>
            <a:endParaRPr sz="1200">
              <a:latin typeface="Century"/>
              <a:cs typeface="Century"/>
            </a:endParaRPr>
          </a:p>
          <a:p>
            <a:pPr marL="469265" indent="-227965">
              <a:lnSpc>
                <a:spcPct val="100000"/>
              </a:lnSpc>
              <a:spcBef>
                <a:spcPts val="825"/>
              </a:spcBef>
              <a:buFont typeface="Arial"/>
              <a:buChar char="●"/>
              <a:tabLst>
                <a:tab pos="469265" algn="l"/>
              </a:tabLst>
            </a:pPr>
            <a:r>
              <a:rPr dirty="0" sz="1200">
                <a:latin typeface="Century"/>
                <a:cs typeface="Century"/>
              </a:rPr>
              <a:t>Freelance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or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contract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work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building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small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applications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websites</a:t>
            </a:r>
            <a:endParaRPr sz="1200">
              <a:latin typeface="Century"/>
              <a:cs typeface="Century"/>
            </a:endParaRPr>
          </a:p>
          <a:p>
            <a:pPr marL="469900" marR="11430" indent="-228600">
              <a:lnSpc>
                <a:spcPct val="157100"/>
              </a:lnSpc>
              <a:buFont typeface="Arial"/>
              <a:buChar char="●"/>
              <a:tabLst>
                <a:tab pos="469900" algn="l"/>
              </a:tabLst>
            </a:pPr>
            <a:r>
              <a:rPr dirty="0" sz="1200">
                <a:latin typeface="Century"/>
                <a:cs typeface="Century"/>
              </a:rPr>
              <a:t>Adjacent</a:t>
            </a:r>
            <a:r>
              <a:rPr dirty="0" sz="1200" spc="1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technical</a:t>
            </a:r>
            <a:r>
              <a:rPr dirty="0" sz="1200" spc="1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roles,</a:t>
            </a:r>
            <a:r>
              <a:rPr dirty="0" sz="1200" spc="1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like</a:t>
            </a:r>
            <a:r>
              <a:rPr dirty="0" sz="1200" spc="1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DevOps</a:t>
            </a:r>
            <a:r>
              <a:rPr dirty="0" sz="1200" spc="1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or</a:t>
            </a:r>
            <a:r>
              <a:rPr dirty="0" sz="1200" spc="1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technical</a:t>
            </a:r>
            <a:r>
              <a:rPr dirty="0" sz="1200" spc="13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support,</a:t>
            </a:r>
            <a:r>
              <a:rPr dirty="0" sz="1200" spc="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that</a:t>
            </a:r>
            <a:r>
              <a:rPr dirty="0" sz="1200" spc="4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draw</a:t>
            </a:r>
            <a:r>
              <a:rPr dirty="0" sz="1200" spc="35">
                <a:latin typeface="Century"/>
                <a:cs typeface="Century"/>
              </a:rPr>
              <a:t> </a:t>
            </a:r>
            <a:r>
              <a:rPr dirty="0" sz="1200" spc="45">
                <a:latin typeface="Century"/>
                <a:cs typeface="Century"/>
              </a:rPr>
              <a:t>on </a:t>
            </a:r>
            <a:r>
              <a:rPr dirty="0" sz="1200" spc="10">
                <a:latin typeface="Century"/>
                <a:cs typeface="Century"/>
              </a:rPr>
              <a:t>the</a:t>
            </a:r>
            <a:r>
              <a:rPr dirty="0" sz="1200" spc="8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same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foundational</a:t>
            </a:r>
            <a:r>
              <a:rPr dirty="0" sz="1200" spc="8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skills</a:t>
            </a:r>
            <a:endParaRPr sz="1200">
              <a:latin typeface="Century"/>
              <a:cs typeface="Centur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0" y="794791"/>
            <a:ext cx="5755640" cy="8186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7100"/>
              </a:lnSpc>
              <a:spcBef>
                <a:spcPts val="100"/>
              </a:spcBef>
            </a:pPr>
            <a:r>
              <a:rPr dirty="0" sz="1200" spc="50">
                <a:latin typeface="Century"/>
                <a:cs typeface="Century"/>
              </a:rPr>
              <a:t>Some</a:t>
            </a:r>
            <a:r>
              <a:rPr dirty="0" sz="1200" spc="49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software</a:t>
            </a:r>
            <a:r>
              <a:rPr dirty="0" sz="1200" spc="4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developer</a:t>
            </a:r>
            <a:r>
              <a:rPr dirty="0" sz="1200" spc="4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courses</a:t>
            </a:r>
            <a:r>
              <a:rPr dirty="0" sz="1200" spc="4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partner</a:t>
            </a:r>
            <a:r>
              <a:rPr dirty="0" sz="1200" spc="4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directly</a:t>
            </a:r>
            <a:r>
              <a:rPr dirty="0" sz="1200" spc="4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with</a:t>
            </a:r>
            <a:r>
              <a:rPr dirty="0" sz="1200" spc="4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hiring</a:t>
            </a:r>
            <a:r>
              <a:rPr dirty="0" sz="1200" spc="40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companies, </a:t>
            </a:r>
            <a:r>
              <a:rPr dirty="0" sz="1200">
                <a:latin typeface="Century"/>
                <a:cs typeface="Century"/>
              </a:rPr>
              <a:t>building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final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project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around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an</a:t>
            </a:r>
            <a:r>
              <a:rPr dirty="0" sz="1200" spc="4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actual</a:t>
            </a:r>
            <a:r>
              <a:rPr dirty="0" sz="1200" spc="420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job</a:t>
            </a:r>
            <a:r>
              <a:rPr dirty="0" sz="1200" spc="4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requisition</a:t>
            </a:r>
            <a:r>
              <a:rPr dirty="0" sz="1200" spc="4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rather</a:t>
            </a:r>
            <a:r>
              <a:rPr dirty="0" sz="1200" spc="4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than</a:t>
            </a:r>
            <a:r>
              <a:rPr dirty="0" sz="1200" spc="420">
                <a:latin typeface="Century"/>
                <a:cs typeface="Century"/>
              </a:rPr>
              <a:t> </a:t>
            </a:r>
            <a:r>
              <a:rPr dirty="0" sz="1200" spc="-50">
                <a:latin typeface="Century"/>
                <a:cs typeface="Century"/>
              </a:rPr>
              <a:t>a </a:t>
            </a:r>
            <a:r>
              <a:rPr dirty="0" sz="1200" spc="10">
                <a:latin typeface="Century"/>
                <a:cs typeface="Century"/>
              </a:rPr>
              <a:t>generic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assignment.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It's</a:t>
            </a:r>
            <a:r>
              <a:rPr dirty="0" sz="1200" spc="10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small</a:t>
            </a:r>
            <a:r>
              <a:rPr dirty="0" sz="1200" spc="10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detail,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but</a:t>
            </a:r>
            <a:r>
              <a:rPr dirty="0" sz="1200" spc="10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it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changes</a:t>
            </a:r>
            <a:r>
              <a:rPr dirty="0" sz="1200" spc="10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what</a:t>
            </a:r>
            <a:r>
              <a:rPr dirty="0" sz="1200" spc="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the portfolio</a:t>
            </a:r>
            <a:r>
              <a:rPr dirty="0" sz="1200" spc="5">
                <a:latin typeface="Century"/>
                <a:cs typeface="Century"/>
              </a:rPr>
              <a:t> </a:t>
            </a:r>
            <a:r>
              <a:rPr dirty="0" sz="1200" spc="45">
                <a:latin typeface="Century"/>
                <a:cs typeface="Century"/>
              </a:rPr>
              <a:t>looks </a:t>
            </a:r>
            <a:r>
              <a:rPr dirty="0" sz="1200" spc="10">
                <a:latin typeface="Century"/>
                <a:cs typeface="Century"/>
              </a:rPr>
              <a:t>like</a:t>
            </a:r>
            <a:r>
              <a:rPr dirty="0" sz="1200" spc="7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at</a:t>
            </a:r>
            <a:r>
              <a:rPr dirty="0" sz="1200" spc="7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the</a:t>
            </a:r>
            <a:r>
              <a:rPr dirty="0" sz="1200" spc="7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end.</a:t>
            </a:r>
            <a:r>
              <a:rPr dirty="0" sz="1200" spc="7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The</a:t>
            </a:r>
            <a:r>
              <a:rPr dirty="0" sz="1200" spc="7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market</a:t>
            </a:r>
            <a:r>
              <a:rPr dirty="0" sz="1200" spc="-1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generally</a:t>
            </a:r>
            <a:r>
              <a:rPr dirty="0" sz="1200" spc="-1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rewards</a:t>
            </a:r>
            <a:r>
              <a:rPr dirty="0" sz="1200" spc="-15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</a:t>
            </a:r>
            <a:r>
              <a:rPr dirty="0" sz="1200" spc="-1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portfolio</a:t>
            </a:r>
            <a:r>
              <a:rPr dirty="0" sz="1200" spc="-15">
                <a:latin typeface="Century"/>
                <a:cs typeface="Century"/>
              </a:rPr>
              <a:t> </a:t>
            </a:r>
            <a:r>
              <a:rPr dirty="0" sz="1200" spc="50">
                <a:latin typeface="Century"/>
                <a:cs typeface="Century"/>
              </a:rPr>
              <a:t>more</a:t>
            </a:r>
            <a:r>
              <a:rPr dirty="0" sz="1200" spc="-1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than</a:t>
            </a:r>
            <a:r>
              <a:rPr dirty="0" sz="1200" spc="-1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the</a:t>
            </a:r>
            <a:r>
              <a:rPr dirty="0" sz="1200" spc="-1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course </a:t>
            </a:r>
            <a:r>
              <a:rPr dirty="0" sz="1200">
                <a:latin typeface="Century"/>
                <a:cs typeface="Century"/>
              </a:rPr>
              <a:t>name</a:t>
            </a:r>
            <a:r>
              <a:rPr dirty="0" sz="1200" spc="275">
                <a:latin typeface="Century"/>
                <a:cs typeface="Century"/>
              </a:rPr>
              <a:t> </a:t>
            </a:r>
            <a:r>
              <a:rPr dirty="0" sz="1200" spc="70">
                <a:latin typeface="Century"/>
                <a:cs typeface="Century"/>
              </a:rPr>
              <a:t>on</a:t>
            </a:r>
            <a:r>
              <a:rPr dirty="0" sz="1200" spc="2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2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certificate.</a:t>
            </a:r>
            <a:r>
              <a:rPr dirty="0" sz="1200" spc="2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Employers</a:t>
            </a:r>
            <a:r>
              <a:rPr dirty="0" sz="1200" spc="2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hiring</a:t>
            </a:r>
            <a:r>
              <a:rPr dirty="0" sz="1200" spc="2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tend</a:t>
            </a:r>
            <a:r>
              <a:rPr dirty="0" sz="1200" spc="2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to</a:t>
            </a:r>
            <a:r>
              <a:rPr dirty="0" sz="1200" spc="27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ask</a:t>
            </a:r>
            <a:r>
              <a:rPr dirty="0" sz="1200" spc="28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for</a:t>
            </a:r>
            <a:r>
              <a:rPr dirty="0" sz="1200" spc="1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which</a:t>
            </a:r>
            <a:r>
              <a:rPr dirty="0" sz="1200" spc="190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bootcamp</a:t>
            </a:r>
            <a:r>
              <a:rPr dirty="0" sz="1200" spc="185">
                <a:latin typeface="Century"/>
                <a:cs typeface="Century"/>
              </a:rPr>
              <a:t> </a:t>
            </a:r>
            <a:r>
              <a:rPr dirty="0" sz="1200" spc="-25">
                <a:latin typeface="Century"/>
                <a:cs typeface="Century"/>
              </a:rPr>
              <a:t>or </a:t>
            </a:r>
            <a:r>
              <a:rPr dirty="0" sz="1200">
                <a:latin typeface="Century"/>
                <a:cs typeface="Century"/>
              </a:rPr>
              <a:t>university</a:t>
            </a:r>
            <a:r>
              <a:rPr dirty="0" sz="1200" spc="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issued</a:t>
            </a:r>
            <a:r>
              <a:rPr dirty="0" sz="1200" spc="6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6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credential.</a:t>
            </a: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</a:pPr>
            <a:endParaRPr sz="1200">
              <a:latin typeface="Century"/>
              <a:cs typeface="Century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Century"/>
              <a:cs typeface="Century"/>
            </a:endParaRPr>
          </a:p>
          <a:p>
            <a:pPr marL="12700">
              <a:lnSpc>
                <a:spcPct val="100000"/>
              </a:lnSpc>
            </a:pPr>
            <a:r>
              <a:rPr dirty="0" sz="1500" spc="-10" b="1">
                <a:latin typeface="Book Antiqua"/>
                <a:cs typeface="Book Antiqua"/>
              </a:rPr>
              <a:t>Conclusion</a:t>
            </a:r>
            <a:endParaRPr sz="1500">
              <a:latin typeface="Book Antiqua"/>
              <a:cs typeface="Book Antiqua"/>
            </a:endParaRPr>
          </a:p>
          <a:p>
            <a:pPr algn="just" marL="12700" marR="6985">
              <a:lnSpc>
                <a:spcPct val="157100"/>
              </a:lnSpc>
              <a:spcBef>
                <a:spcPts val="210"/>
              </a:spcBef>
            </a:pPr>
            <a:r>
              <a:rPr dirty="0" sz="1200">
                <a:latin typeface="Century"/>
                <a:cs typeface="Century"/>
              </a:rPr>
              <a:t>Whether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you're</a:t>
            </a:r>
            <a:r>
              <a:rPr dirty="0" sz="1200" spc="9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switching</a:t>
            </a:r>
            <a:r>
              <a:rPr dirty="0" sz="1200" spc="9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careers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at</a:t>
            </a:r>
            <a:r>
              <a:rPr dirty="0" sz="1200" spc="9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35years</a:t>
            </a:r>
            <a:r>
              <a:rPr dirty="0" sz="1200" spc="9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or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picking</a:t>
            </a:r>
            <a:r>
              <a:rPr dirty="0" sz="1200" spc="9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a</a:t>
            </a:r>
            <a:r>
              <a:rPr dirty="0" sz="1200" spc="90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first</a:t>
            </a:r>
            <a:r>
              <a:rPr dirty="0" sz="1200" spc="85">
                <a:latin typeface="Century"/>
                <a:cs typeface="Century"/>
              </a:rPr>
              <a:t>  </a:t>
            </a:r>
            <a:r>
              <a:rPr dirty="0" sz="1200">
                <a:latin typeface="Century"/>
                <a:cs typeface="Century"/>
              </a:rPr>
              <a:t>major</a:t>
            </a:r>
            <a:r>
              <a:rPr dirty="0" sz="1200" spc="434">
                <a:latin typeface="Century"/>
                <a:cs typeface="Century"/>
              </a:rPr>
              <a:t> </a:t>
            </a:r>
            <a:r>
              <a:rPr dirty="0" sz="1200" spc="-25">
                <a:latin typeface="Century"/>
                <a:cs typeface="Century"/>
              </a:rPr>
              <a:t>at </a:t>
            </a:r>
            <a:r>
              <a:rPr dirty="0" sz="1200">
                <a:latin typeface="Century"/>
                <a:cs typeface="Century"/>
              </a:rPr>
              <a:t>eighteen,</a:t>
            </a:r>
            <a:r>
              <a:rPr dirty="0" sz="1200" spc="28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29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calculation</a:t>
            </a:r>
            <a:r>
              <a:rPr dirty="0" sz="1200" spc="1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is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roughly</a:t>
            </a:r>
            <a:r>
              <a:rPr dirty="0" sz="1200" spc="1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same:</a:t>
            </a:r>
            <a:r>
              <a:rPr dirty="0" sz="1200" spc="195">
                <a:latin typeface="Century"/>
                <a:cs typeface="Century"/>
              </a:rPr>
              <a:t> </a:t>
            </a:r>
            <a:r>
              <a:rPr dirty="0" sz="1200" spc="70">
                <a:latin typeface="Century"/>
                <a:cs typeface="Century"/>
              </a:rPr>
              <a:t>how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fast</a:t>
            </a:r>
            <a:r>
              <a:rPr dirty="0" sz="1200" spc="1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can</a:t>
            </a:r>
            <a:r>
              <a:rPr dirty="0" sz="1200" spc="1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you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get</a:t>
            </a:r>
            <a:r>
              <a:rPr dirty="0" sz="1200" spc="195">
                <a:latin typeface="Century"/>
                <a:cs typeface="Century"/>
              </a:rPr>
              <a:t> </a:t>
            </a:r>
            <a:r>
              <a:rPr dirty="0" sz="1200" spc="60">
                <a:latin typeface="Century"/>
                <a:cs typeface="Century"/>
              </a:rPr>
              <a:t>from</a:t>
            </a:r>
            <a:r>
              <a:rPr dirty="0" sz="1200" spc="200">
                <a:latin typeface="Century"/>
                <a:cs typeface="Century"/>
              </a:rPr>
              <a:t> </a:t>
            </a:r>
            <a:r>
              <a:rPr dirty="0" sz="1200" spc="45">
                <a:latin typeface="Century"/>
                <a:cs typeface="Century"/>
              </a:rPr>
              <a:t>no </a:t>
            </a:r>
            <a:r>
              <a:rPr dirty="0" sz="1200" spc="10">
                <a:latin typeface="Century"/>
                <a:cs typeface="Century"/>
              </a:rPr>
              <a:t>experience</a:t>
            </a:r>
            <a:r>
              <a:rPr dirty="0" sz="1200" spc="2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to</a:t>
            </a:r>
            <a:r>
              <a:rPr dirty="0" sz="1200" spc="20">
                <a:latin typeface="Century"/>
                <a:cs typeface="Century"/>
              </a:rPr>
              <a:t> </a:t>
            </a:r>
            <a:r>
              <a:rPr dirty="0" sz="1200" spc="45">
                <a:latin typeface="Century"/>
                <a:cs typeface="Century"/>
              </a:rPr>
              <a:t>something</a:t>
            </a:r>
            <a:r>
              <a:rPr dirty="0" sz="1200" spc="2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you</a:t>
            </a:r>
            <a:r>
              <a:rPr dirty="0" sz="1200" spc="2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can</a:t>
            </a:r>
            <a:r>
              <a:rPr dirty="0" sz="1200" spc="20">
                <a:latin typeface="Century"/>
                <a:cs typeface="Century"/>
              </a:rPr>
              <a:t> </a:t>
            </a:r>
            <a:r>
              <a:rPr dirty="0" sz="1200" spc="55">
                <a:latin typeface="Century"/>
                <a:cs typeface="Century"/>
              </a:rPr>
              <a:t>show</a:t>
            </a:r>
            <a:r>
              <a:rPr dirty="0" sz="1200" spc="2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an</a:t>
            </a:r>
            <a:r>
              <a:rPr dirty="0" sz="1200" spc="25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employer.</a:t>
            </a:r>
            <a:endParaRPr sz="1200">
              <a:latin typeface="Century"/>
              <a:cs typeface="Century"/>
            </a:endParaRPr>
          </a:p>
          <a:p>
            <a:pPr algn="just" marL="12700" marR="5080">
              <a:lnSpc>
                <a:spcPct val="157100"/>
              </a:lnSpc>
            </a:pPr>
            <a:r>
              <a:rPr dirty="0" sz="1200" spc="10">
                <a:latin typeface="Century"/>
                <a:cs typeface="Century"/>
              </a:rPr>
              <a:t>Software</a:t>
            </a:r>
            <a:r>
              <a:rPr dirty="0" sz="1200" spc="15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development</a:t>
            </a:r>
            <a:r>
              <a:rPr dirty="0" sz="1200" spc="15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courses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online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shorten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that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10">
                <a:latin typeface="Century"/>
                <a:cs typeface="Century"/>
              </a:rPr>
              <a:t>distance</a:t>
            </a:r>
            <a:r>
              <a:rPr dirty="0" sz="1200" spc="55">
                <a:latin typeface="Century"/>
                <a:cs typeface="Century"/>
              </a:rPr>
              <a:t> </a:t>
            </a:r>
            <a:r>
              <a:rPr dirty="0" sz="1200" spc="50">
                <a:latin typeface="Century"/>
                <a:cs typeface="Century"/>
              </a:rPr>
              <a:t>more </a:t>
            </a:r>
            <a:r>
              <a:rPr dirty="0" sz="1200">
                <a:latin typeface="Century"/>
                <a:cs typeface="Century"/>
              </a:rPr>
              <a:t>reliably</a:t>
            </a:r>
            <a:r>
              <a:rPr dirty="0" sz="1200" spc="50">
                <a:latin typeface="Century"/>
                <a:cs typeface="Century"/>
              </a:rPr>
              <a:t> </a:t>
            </a:r>
            <a:r>
              <a:rPr dirty="0" sz="1200" spc="-20">
                <a:latin typeface="Century"/>
                <a:cs typeface="Century"/>
              </a:rPr>
              <a:t>than </a:t>
            </a:r>
            <a:r>
              <a:rPr dirty="0" sz="1200">
                <a:latin typeface="Century"/>
                <a:cs typeface="Century"/>
              </a:rPr>
              <a:t>teaching</a:t>
            </a:r>
            <a:r>
              <a:rPr dirty="0" sz="1200" spc="31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yourself</a:t>
            </a:r>
            <a:r>
              <a:rPr dirty="0" sz="1200" spc="320">
                <a:latin typeface="Century"/>
                <a:cs typeface="Century"/>
              </a:rPr>
              <a:t> </a:t>
            </a:r>
            <a:r>
              <a:rPr dirty="0" sz="1200" spc="60">
                <a:latin typeface="Century"/>
                <a:cs typeface="Century"/>
              </a:rPr>
              <a:t>from</a:t>
            </a:r>
            <a:r>
              <a:rPr dirty="0" sz="1200" spc="3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scattered</a:t>
            </a:r>
            <a:r>
              <a:rPr dirty="0" sz="1200" spc="3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tutorials,</a:t>
            </a:r>
            <a:r>
              <a:rPr dirty="0" sz="1200" spc="3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mainly</a:t>
            </a:r>
            <a:r>
              <a:rPr dirty="0" sz="1200" spc="32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because</a:t>
            </a:r>
            <a:r>
              <a:rPr dirty="0" sz="1200" spc="31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22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experts</a:t>
            </a:r>
            <a:r>
              <a:rPr dirty="0" sz="1200" spc="225">
                <a:latin typeface="Century"/>
                <a:cs typeface="Century"/>
              </a:rPr>
              <a:t> </a:t>
            </a:r>
            <a:r>
              <a:rPr dirty="0" sz="1200" spc="-20">
                <a:latin typeface="Century"/>
                <a:cs typeface="Century"/>
              </a:rPr>
              <a:t>have </a:t>
            </a:r>
            <a:r>
              <a:rPr dirty="0" sz="1200">
                <a:latin typeface="Century"/>
                <a:cs typeface="Century"/>
              </a:rPr>
              <a:t>already</a:t>
            </a:r>
            <a:r>
              <a:rPr dirty="0" sz="1200" spc="9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figured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out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9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things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that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are</a:t>
            </a:r>
            <a:r>
              <a:rPr dirty="0" sz="1200" spc="9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required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to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 spc="50">
                <a:latin typeface="Century"/>
                <a:cs typeface="Century"/>
              </a:rPr>
              <a:t>be</a:t>
            </a:r>
            <a:r>
              <a:rPr dirty="0" sz="1200" spc="90">
                <a:latin typeface="Century"/>
                <a:cs typeface="Century"/>
              </a:rPr>
              <a:t> </a:t>
            </a:r>
            <a:r>
              <a:rPr dirty="0" sz="1200" spc="50">
                <a:latin typeface="Century"/>
                <a:cs typeface="Century"/>
              </a:rPr>
              <a:t>done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and</a:t>
            </a:r>
            <a:r>
              <a:rPr dirty="0" sz="1200" spc="95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learned. </a:t>
            </a:r>
            <a:r>
              <a:rPr dirty="0" sz="1200" spc="-10">
                <a:latin typeface="Century"/>
                <a:cs typeface="Century"/>
              </a:rPr>
              <a:t>Using </a:t>
            </a:r>
            <a:r>
              <a:rPr dirty="0" sz="1200">
                <a:latin typeface="Century"/>
                <a:cs typeface="Century"/>
              </a:rPr>
              <a:t>that</a:t>
            </a:r>
            <a:r>
              <a:rPr dirty="0" sz="1200" spc="25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structure,</a:t>
            </a:r>
            <a:r>
              <a:rPr dirty="0" sz="1200" spc="25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you</a:t>
            </a:r>
            <a:r>
              <a:rPr dirty="0" sz="1200" spc="2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can</a:t>
            </a:r>
            <a:r>
              <a:rPr dirty="0" sz="1200" spc="25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therefore</a:t>
            </a:r>
            <a:r>
              <a:rPr dirty="0" sz="1200" spc="2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build</a:t>
            </a:r>
            <a:r>
              <a:rPr dirty="0" sz="1200" spc="25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your</a:t>
            </a:r>
            <a:r>
              <a:rPr dirty="0" sz="1200" spc="2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career</a:t>
            </a:r>
            <a:r>
              <a:rPr dirty="0" sz="1200" spc="254">
                <a:latin typeface="Century"/>
                <a:cs typeface="Century"/>
              </a:rPr>
              <a:t> </a:t>
            </a:r>
            <a:r>
              <a:rPr dirty="0" sz="1200" spc="50">
                <a:latin typeface="Century"/>
                <a:cs typeface="Century"/>
              </a:rPr>
              <a:t>beyond</a:t>
            </a:r>
            <a:r>
              <a:rPr dirty="0" sz="1200" spc="260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what</a:t>
            </a:r>
            <a:r>
              <a:rPr dirty="0" sz="1200" spc="254">
                <a:latin typeface="Century"/>
                <a:cs typeface="Century"/>
              </a:rPr>
              <a:t> </a:t>
            </a:r>
            <a:r>
              <a:rPr dirty="0" sz="1200">
                <a:latin typeface="Century"/>
                <a:cs typeface="Century"/>
              </a:rPr>
              <a:t>the</a:t>
            </a:r>
            <a:r>
              <a:rPr dirty="0" sz="1200" spc="260">
                <a:latin typeface="Century"/>
                <a:cs typeface="Century"/>
              </a:rPr>
              <a:t> </a:t>
            </a:r>
            <a:r>
              <a:rPr dirty="0" sz="1200" spc="-10">
                <a:latin typeface="Century"/>
                <a:cs typeface="Century"/>
              </a:rPr>
              <a:t>course covers.</a:t>
            </a:r>
            <a:endParaRPr sz="1200">
              <a:latin typeface="Century"/>
              <a:cs typeface="Century"/>
            </a:endParaRPr>
          </a:p>
          <a:p>
            <a:pPr algn="ctr" marL="635">
              <a:lnSpc>
                <a:spcPct val="100000"/>
              </a:lnSpc>
              <a:spcBef>
                <a:spcPts val="775"/>
              </a:spcBef>
            </a:pPr>
            <a:r>
              <a:rPr dirty="0" sz="1100" spc="-10">
                <a:latin typeface="Arial"/>
                <a:cs typeface="Arial"/>
              </a:rPr>
              <a:t>*******************************************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1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</a:pPr>
            <a:r>
              <a:rPr dirty="0" sz="2600" b="1">
                <a:solidFill>
                  <a:srgbClr val="212121"/>
                </a:solidFill>
                <a:latin typeface="Book Antiqua"/>
                <a:cs typeface="Book Antiqua"/>
              </a:rPr>
              <a:t>CTU</a:t>
            </a:r>
            <a:r>
              <a:rPr dirty="0" sz="2600" spc="-80" b="1">
                <a:solidFill>
                  <a:srgbClr val="212121"/>
                </a:solidFill>
                <a:latin typeface="Book Antiqua"/>
                <a:cs typeface="Book Antiqua"/>
              </a:rPr>
              <a:t> </a:t>
            </a:r>
            <a:r>
              <a:rPr dirty="0" sz="2600" spc="114" b="1">
                <a:solidFill>
                  <a:srgbClr val="212121"/>
                </a:solidFill>
                <a:latin typeface="Book Antiqua"/>
                <a:cs typeface="Book Antiqua"/>
              </a:rPr>
              <a:t>Training</a:t>
            </a:r>
            <a:r>
              <a:rPr dirty="0" sz="2600" spc="-75" b="1">
                <a:solidFill>
                  <a:srgbClr val="212121"/>
                </a:solidFill>
                <a:latin typeface="Book Antiqua"/>
                <a:cs typeface="Book Antiqua"/>
              </a:rPr>
              <a:t> </a:t>
            </a:r>
            <a:r>
              <a:rPr dirty="0" sz="2600" spc="65" b="1">
                <a:solidFill>
                  <a:srgbClr val="212121"/>
                </a:solidFill>
                <a:latin typeface="Book Antiqua"/>
                <a:cs typeface="Book Antiqua"/>
              </a:rPr>
              <a:t>Solutions</a:t>
            </a:r>
            <a:endParaRPr sz="2600">
              <a:latin typeface="Book Antiqua"/>
              <a:cs typeface="Book Antiqua"/>
            </a:endParaRPr>
          </a:p>
          <a:p>
            <a:pPr algn="ctr" marL="635">
              <a:lnSpc>
                <a:spcPct val="100000"/>
              </a:lnSpc>
              <a:spcBef>
                <a:spcPts val="1800"/>
              </a:spcBef>
            </a:pPr>
            <a:r>
              <a:rPr dirty="0" sz="1500" spc="60" b="1">
                <a:latin typeface="Book Antiqua"/>
                <a:cs typeface="Book Antiqua"/>
              </a:rPr>
              <a:t>Phone</a:t>
            </a:r>
            <a:endParaRPr sz="1500">
              <a:latin typeface="Book Antiqua"/>
              <a:cs typeface="Book Antiqua"/>
            </a:endParaRPr>
          </a:p>
          <a:p>
            <a:pPr algn="ctr" marL="635">
              <a:lnSpc>
                <a:spcPct val="100000"/>
              </a:lnSpc>
              <a:spcBef>
                <a:spcPts val="1035"/>
              </a:spcBef>
            </a:pPr>
            <a:r>
              <a:rPr dirty="0" sz="1100" spc="-30">
                <a:latin typeface="Century"/>
                <a:cs typeface="Century"/>
              </a:rPr>
              <a:t>(+27) </a:t>
            </a:r>
            <a:r>
              <a:rPr dirty="0" sz="1100" spc="-10">
                <a:latin typeface="Century"/>
                <a:cs typeface="Century"/>
              </a:rPr>
              <a:t>0861100395</a:t>
            </a:r>
            <a:endParaRPr sz="1100">
              <a:latin typeface="Century"/>
              <a:cs typeface="Century"/>
            </a:endParaRPr>
          </a:p>
          <a:p>
            <a:pPr algn="ctr" marL="635">
              <a:lnSpc>
                <a:spcPct val="100000"/>
              </a:lnSpc>
              <a:spcBef>
                <a:spcPts val="745"/>
              </a:spcBef>
            </a:pPr>
            <a:r>
              <a:rPr dirty="0" sz="1500" b="1">
                <a:latin typeface="Book Antiqua"/>
                <a:cs typeface="Book Antiqua"/>
              </a:rPr>
              <a:t>Mail</a:t>
            </a:r>
            <a:r>
              <a:rPr dirty="0" sz="1500" spc="60" b="1">
                <a:latin typeface="Book Antiqua"/>
                <a:cs typeface="Book Antiqua"/>
              </a:rPr>
              <a:t> </a:t>
            </a:r>
            <a:r>
              <a:rPr dirty="0" sz="1500" spc="-25" b="1">
                <a:latin typeface="Book Antiqua"/>
                <a:cs typeface="Book Antiqua"/>
              </a:rPr>
              <a:t>ID</a:t>
            </a:r>
            <a:endParaRPr sz="1500">
              <a:latin typeface="Book Antiqua"/>
              <a:cs typeface="Book Antiqua"/>
            </a:endParaRPr>
          </a:p>
          <a:p>
            <a:pPr algn="ctr" marL="635">
              <a:lnSpc>
                <a:spcPct val="100000"/>
              </a:lnSpc>
              <a:spcBef>
                <a:spcPts val="1035"/>
              </a:spcBef>
            </a:pPr>
            <a:r>
              <a:rPr dirty="0" sz="1100" spc="-10">
                <a:latin typeface="Century"/>
                <a:cs typeface="Century"/>
                <a:hlinkClick r:id="rId2"/>
              </a:rPr>
              <a:t>enquiry@ctutraining.co.za</a:t>
            </a:r>
            <a:endParaRPr sz="1100">
              <a:latin typeface="Century"/>
              <a:cs typeface="Century"/>
            </a:endParaRPr>
          </a:p>
          <a:p>
            <a:pPr algn="ctr" marL="635">
              <a:lnSpc>
                <a:spcPct val="100000"/>
              </a:lnSpc>
              <a:spcBef>
                <a:spcPts val="750"/>
              </a:spcBef>
            </a:pPr>
            <a:r>
              <a:rPr dirty="0" sz="1500" spc="-10" b="1">
                <a:latin typeface="Book Antiqua"/>
                <a:cs typeface="Book Antiqua"/>
              </a:rPr>
              <a:t>Website</a:t>
            </a:r>
            <a:endParaRPr sz="1500">
              <a:latin typeface="Book Antiqua"/>
              <a:cs typeface="Book Antiqua"/>
            </a:endParaRPr>
          </a:p>
          <a:p>
            <a:pPr algn="ctr" marL="635">
              <a:lnSpc>
                <a:spcPct val="100000"/>
              </a:lnSpc>
              <a:spcBef>
                <a:spcPts val="1035"/>
              </a:spcBef>
            </a:pPr>
            <a:r>
              <a:rPr dirty="0" sz="1100" spc="-10">
                <a:latin typeface="Century"/>
                <a:cs typeface="Century"/>
                <a:hlinkClick r:id="rId3"/>
              </a:rPr>
              <a:t>https://ctutraining.ac.za/</a:t>
            </a:r>
            <a:endParaRPr sz="1100">
              <a:latin typeface="Century"/>
              <a:cs typeface="Century"/>
            </a:endParaRPr>
          </a:p>
          <a:p>
            <a:pPr algn="ctr" marL="635">
              <a:lnSpc>
                <a:spcPct val="100000"/>
              </a:lnSpc>
              <a:spcBef>
                <a:spcPts val="745"/>
              </a:spcBef>
            </a:pPr>
            <a:r>
              <a:rPr dirty="0" sz="1500" spc="-10" b="1">
                <a:latin typeface="Book Antiqua"/>
                <a:cs typeface="Book Antiqua"/>
              </a:rPr>
              <a:t>Address</a:t>
            </a:r>
            <a:endParaRPr sz="1500">
              <a:latin typeface="Book Antiqua"/>
              <a:cs typeface="Book Antiqua"/>
            </a:endParaRPr>
          </a:p>
          <a:p>
            <a:pPr algn="ctr" marL="635">
              <a:lnSpc>
                <a:spcPct val="100000"/>
              </a:lnSpc>
              <a:spcBef>
                <a:spcPts val="1035"/>
              </a:spcBef>
            </a:pPr>
            <a:r>
              <a:rPr dirty="0" sz="1100">
                <a:latin typeface="Century"/>
                <a:cs typeface="Century"/>
              </a:rPr>
              <a:t>645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 spc="-10">
                <a:latin typeface="Century"/>
                <a:cs typeface="Century"/>
              </a:rPr>
              <a:t>Jacqueline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>
                <a:latin typeface="Century"/>
                <a:cs typeface="Century"/>
              </a:rPr>
              <a:t>Drive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>
                <a:latin typeface="Century"/>
                <a:cs typeface="Century"/>
              </a:rPr>
              <a:t>Garsfontein,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 spc="-10">
                <a:latin typeface="Century"/>
                <a:cs typeface="Century"/>
              </a:rPr>
              <a:t>Pretoria,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>
                <a:latin typeface="Century"/>
                <a:cs typeface="Century"/>
              </a:rPr>
              <a:t>Gauteng,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 spc="-35">
                <a:latin typeface="Century"/>
                <a:cs typeface="Century"/>
              </a:rPr>
              <a:t>0183,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>
                <a:latin typeface="Century"/>
                <a:cs typeface="Century"/>
              </a:rPr>
              <a:t>South</a:t>
            </a:r>
            <a:r>
              <a:rPr dirty="0" sz="1100" spc="-20">
                <a:latin typeface="Century"/>
                <a:cs typeface="Century"/>
              </a:rPr>
              <a:t> </a:t>
            </a:r>
            <a:r>
              <a:rPr dirty="0" sz="1100" spc="-10">
                <a:latin typeface="Century"/>
                <a:cs typeface="Century"/>
              </a:rPr>
              <a:t>Africa</a:t>
            </a:r>
            <a:endParaRPr sz="1100">
              <a:latin typeface="Century"/>
              <a:cs typeface="Centur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Development Courses: Skills, Career Options and Benefits</dc:title>
  <dcterms:created xsi:type="dcterms:W3CDTF">2026-10-13T05:34:01Z</dcterms:created>
  <dcterms:modified xsi:type="dcterms:W3CDTF">2026-10-13T05:34:01Z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2026-10-13T00:00:00Z</vt:filetime>
  </property>
  <property fmtid="{D5CDD505-2E9C-101B-9397-08002B2CF9AE}" pid="4" name="Producer">
    <vt:lpwstr>Skia/PDF m155 Google Docs Renderer</vt:lpwstr>
  </property>
  <property fmtid="{D5CDD505-2E9C-101B-9397-08002B2CF9AE}" pid="5" name="LastSaved">
    <vt:filetime>2026-10-13T00:00:00Z</vt:filetime>
  </property>
</Properties>
</file>