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svg" ContentType="image/sv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Lst>
  <p:sldSz cx="18288000" cy="10287000"/>
  <p:notesSz cx="6858000" cy="9144000"/>
  <p:embeddedFontLst>
    <p:embeddedFont>
      <p:font typeface="Calibri" pitchFamily="34" charset="0"/>
      <p:regular r:id="rId9"/>
      <p:bold r:id="rId10"/>
      <p:italic r:id="rId11"/>
      <p:boldItalic r:id="rId12"/>
    </p:embeddedFont>
    <p:embeddedFont>
      <p:font typeface="Droid Serif" charset="0"/>
      <p:regular r:id="rId13"/>
    </p:embeddedFont>
    <p:embeddedFont>
      <p:font typeface="Droid Serif Bold" charset="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622" autoAdjust="0"/>
  </p:normalViewPr>
  <p:slideViewPr>
    <p:cSldViewPr>
      <p:cViewPr varScale="1">
        <p:scale>
          <a:sx n="46" d="100"/>
          <a:sy n="46" d="100"/>
        </p:scale>
        <p:origin x="-75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5.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3" Type="http://schemas.openxmlformats.org/officeDocument/2006/relationships/hyperlink" Target="https://dubai-divorce-lawyer.com" TargetMode="External"/><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5545136" y="8826500"/>
            <a:ext cx="7197729" cy="431746"/>
          </a:xfrm>
          <a:prstGeom prst="rect">
            <a:avLst/>
          </a:prstGeom>
        </p:spPr>
        <p:txBody>
          <a:bodyPr lIns="0" tIns="0" rIns="0" bIns="0" rtlCol="0" anchor="t">
            <a:spAutoFit/>
          </a:bodyPr>
          <a:lstStyle/>
          <a:p>
            <a:pPr algn="ctr">
              <a:lnSpc>
                <a:spcPts val="3499"/>
              </a:lnSpc>
              <a:spcBef>
                <a:spcPct val="0"/>
              </a:spcBef>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ECCC8"/>
        </a:solidFill>
        <a:effectLst/>
      </p:bgPr>
    </p:bg>
    <p:spTree>
      <p:nvGrpSpPr>
        <p:cNvPr id="1" name=""/>
        <p:cNvGrpSpPr/>
        <p:nvPr/>
      </p:nvGrpSpPr>
      <p:grpSpPr>
        <a:xfrm>
          <a:off x="0" y="0"/>
          <a:ext cx="0" cy="0"/>
          <a:chOff x="0" y="0"/>
          <a:chExt cx="0" cy="0"/>
        </a:xfrm>
      </p:grpSpPr>
      <p:grpSp>
        <p:nvGrpSpPr>
          <p:cNvPr id="2" name="Group 2"/>
          <p:cNvGrpSpPr/>
          <p:nvPr/>
        </p:nvGrpSpPr>
        <p:grpSpPr>
          <a:xfrm>
            <a:off x="0" y="-229189"/>
            <a:ext cx="1916257" cy="12215448"/>
            <a:chOff x="0" y="0"/>
            <a:chExt cx="504693" cy="3217237"/>
          </a:xfrm>
        </p:grpSpPr>
        <p:sp>
          <p:nvSpPr>
            <p:cNvPr id="3" name="Freeform 3"/>
            <p:cNvSpPr/>
            <p:nvPr/>
          </p:nvSpPr>
          <p:spPr>
            <a:xfrm>
              <a:off x="0" y="0"/>
              <a:ext cx="504693" cy="3217237"/>
            </a:xfrm>
            <a:custGeom>
              <a:avLst/>
              <a:gdLst/>
              <a:ahLst/>
              <a:cxnLst/>
              <a:rect l="l" t="t" r="r" b="b"/>
              <a:pathLst>
                <a:path w="504693" h="3217237">
                  <a:moveTo>
                    <a:pt x="0" y="0"/>
                  </a:moveTo>
                  <a:lnTo>
                    <a:pt x="504693" y="0"/>
                  </a:lnTo>
                  <a:lnTo>
                    <a:pt x="504693" y="3217237"/>
                  </a:lnTo>
                  <a:lnTo>
                    <a:pt x="0" y="3217237"/>
                  </a:lnTo>
                  <a:close/>
                </a:path>
              </a:pathLst>
            </a:custGeom>
            <a:solidFill>
              <a:srgbClr val="DCC1A7"/>
            </a:solidFill>
          </p:spPr>
        </p:sp>
        <p:sp>
          <p:nvSpPr>
            <p:cNvPr id="4" name="TextBox 4"/>
            <p:cNvSpPr txBox="1"/>
            <p:nvPr/>
          </p:nvSpPr>
          <p:spPr>
            <a:xfrm>
              <a:off x="0" y="-57150"/>
              <a:ext cx="504693" cy="3274387"/>
            </a:xfrm>
            <a:prstGeom prst="rect">
              <a:avLst/>
            </a:prstGeom>
          </p:spPr>
          <p:txBody>
            <a:bodyPr lIns="50800" tIns="50800" rIns="50800" bIns="50800" rtlCol="0" anchor="ctr"/>
            <a:lstStyle/>
            <a:p>
              <a:pPr algn="ctr">
                <a:lnSpc>
                  <a:spcPts val="3499"/>
                </a:lnSpc>
              </a:pPr>
              <a:endParaRPr/>
            </a:p>
          </p:txBody>
        </p:sp>
      </p:grpSp>
      <p:grpSp>
        <p:nvGrpSpPr>
          <p:cNvPr id="5" name="Group 5"/>
          <p:cNvGrpSpPr/>
          <p:nvPr/>
        </p:nvGrpSpPr>
        <p:grpSpPr>
          <a:xfrm>
            <a:off x="399435" y="1028700"/>
            <a:ext cx="6737985" cy="8229600"/>
            <a:chOff x="0" y="0"/>
            <a:chExt cx="812800" cy="992733"/>
          </a:xfrm>
        </p:grpSpPr>
        <p:sp>
          <p:nvSpPr>
            <p:cNvPr id="6" name="Freeform 6"/>
            <p:cNvSpPr/>
            <p:nvPr/>
          </p:nvSpPr>
          <p:spPr>
            <a:xfrm>
              <a:off x="0" y="0"/>
              <a:ext cx="812800" cy="992733"/>
            </a:xfrm>
            <a:custGeom>
              <a:avLst/>
              <a:gdLst/>
              <a:ahLst/>
              <a:cxnLst/>
              <a:rect l="l" t="t" r="r" b="b"/>
              <a:pathLst>
                <a:path w="812800" h="992733">
                  <a:moveTo>
                    <a:pt x="0" y="0"/>
                  </a:moveTo>
                  <a:lnTo>
                    <a:pt x="812800" y="0"/>
                  </a:lnTo>
                  <a:lnTo>
                    <a:pt x="812800" y="992733"/>
                  </a:lnTo>
                  <a:lnTo>
                    <a:pt x="0" y="992733"/>
                  </a:lnTo>
                  <a:close/>
                </a:path>
              </a:pathLst>
            </a:custGeom>
            <a:blipFill>
              <a:blip r:embed="rId2"/>
              <a:stretch>
                <a:fillRect l="-81330" r="-81330"/>
              </a:stretch>
            </a:blipFill>
          </p:spPr>
        </p:sp>
      </p:grpSp>
      <p:sp>
        <p:nvSpPr>
          <p:cNvPr id="7" name="TextBox 7"/>
          <p:cNvSpPr txBox="1"/>
          <p:nvPr/>
        </p:nvSpPr>
        <p:spPr>
          <a:xfrm>
            <a:off x="10437077" y="9201150"/>
            <a:ext cx="7197729" cy="431746"/>
          </a:xfrm>
          <a:prstGeom prst="rect">
            <a:avLst/>
          </a:prstGeom>
        </p:spPr>
        <p:txBody>
          <a:bodyPr lIns="0" tIns="0" rIns="0" bIns="0" rtlCol="0" anchor="t">
            <a:spAutoFit/>
          </a:bodyPr>
          <a:lstStyle/>
          <a:p>
            <a:pPr algn="ctr">
              <a:lnSpc>
                <a:spcPts val="3499"/>
              </a:lnSpc>
              <a:spcBef>
                <a:spcPct val="0"/>
              </a:spcBef>
            </a:pPr>
            <a:endParaRPr/>
          </a:p>
        </p:txBody>
      </p:sp>
      <p:sp>
        <p:nvSpPr>
          <p:cNvPr id="8" name="TextBox 8"/>
          <p:cNvSpPr txBox="1"/>
          <p:nvPr/>
        </p:nvSpPr>
        <p:spPr>
          <a:xfrm>
            <a:off x="7541503" y="1756245"/>
            <a:ext cx="9929147" cy="2930269"/>
          </a:xfrm>
          <a:prstGeom prst="rect">
            <a:avLst/>
          </a:prstGeom>
        </p:spPr>
        <p:txBody>
          <a:bodyPr lIns="0" tIns="0" rIns="0" bIns="0" rtlCol="0" anchor="t">
            <a:spAutoFit/>
          </a:bodyPr>
          <a:lstStyle/>
          <a:p>
            <a:pPr algn="just">
              <a:lnSpc>
                <a:spcPts val="3359"/>
              </a:lnSpc>
            </a:pPr>
            <a:r>
              <a:rPr lang="en-US" sz="2399">
                <a:solidFill>
                  <a:srgbClr val="000000"/>
                </a:solidFill>
                <a:latin typeface="Droid Serif"/>
                <a:ea typeface="Droid Serif"/>
                <a:cs typeface="Droid Serif"/>
                <a:sym typeface="Droid Serif"/>
              </a:rPr>
              <a:t>Legal matters can often be complex, stressful, and difficult to handle without proper guidance. Whether you are dealing with a personal legal issue, business concern, or any other legal challenge, having experienced Lawyers in Dubai by your side can make the process smoother and more manageable. Professional legal experts provide the knowledge, representation, and strategic advice needed to protect your rights and achieve the best possible outcome.</a:t>
            </a:r>
          </a:p>
        </p:txBody>
      </p:sp>
      <p:sp>
        <p:nvSpPr>
          <p:cNvPr id="9" name="TextBox 9"/>
          <p:cNvSpPr txBox="1"/>
          <p:nvPr/>
        </p:nvSpPr>
        <p:spPr>
          <a:xfrm>
            <a:off x="7541503" y="5478697"/>
            <a:ext cx="9929147" cy="2511115"/>
          </a:xfrm>
          <a:prstGeom prst="rect">
            <a:avLst/>
          </a:prstGeom>
        </p:spPr>
        <p:txBody>
          <a:bodyPr lIns="0" tIns="0" rIns="0" bIns="0" rtlCol="0" anchor="t">
            <a:spAutoFit/>
          </a:bodyPr>
          <a:lstStyle/>
          <a:p>
            <a:pPr algn="just">
              <a:lnSpc>
                <a:spcPts val="3359"/>
              </a:lnSpc>
            </a:pPr>
            <a:r>
              <a:rPr lang="en-US" sz="2399">
                <a:solidFill>
                  <a:srgbClr val="000000"/>
                </a:solidFill>
                <a:latin typeface="Droid Serif"/>
                <a:ea typeface="Droid Serif"/>
                <a:cs typeface="Droid Serif"/>
                <a:sym typeface="Droid Serif"/>
              </a:rPr>
              <a:t>Dubai has a diverse legal environment that requires a strong understanding of local regulations and procedures. Skilled lawyers help clients understand their legal options, prepare necessary documentation, and provide representation during legal proceedings. Choosing the right legal team ensures that your case is handled with accuracy, confidentiality, and professionalism.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ECCC8"/>
        </a:solidFill>
        <a:effectLst/>
      </p:bgPr>
    </p:bg>
    <p:spTree>
      <p:nvGrpSpPr>
        <p:cNvPr id="1" name=""/>
        <p:cNvGrpSpPr/>
        <p:nvPr/>
      </p:nvGrpSpPr>
      <p:grpSpPr>
        <a:xfrm>
          <a:off x="0" y="0"/>
          <a:ext cx="0" cy="0"/>
          <a:chOff x="0" y="0"/>
          <a:chExt cx="0" cy="0"/>
        </a:xfrm>
      </p:grpSpPr>
      <p:sp>
        <p:nvSpPr>
          <p:cNvPr id="2" name="TextBox 2"/>
          <p:cNvSpPr txBox="1"/>
          <p:nvPr/>
        </p:nvSpPr>
        <p:spPr>
          <a:xfrm>
            <a:off x="1428944" y="1560565"/>
            <a:ext cx="15430112" cy="1253652"/>
          </a:xfrm>
          <a:prstGeom prst="rect">
            <a:avLst/>
          </a:prstGeom>
        </p:spPr>
        <p:txBody>
          <a:bodyPr lIns="0" tIns="0" rIns="0" bIns="0" rtlCol="0" anchor="t">
            <a:spAutoFit/>
          </a:bodyPr>
          <a:lstStyle/>
          <a:p>
            <a:pPr algn="just">
              <a:lnSpc>
                <a:spcPts val="3359"/>
              </a:lnSpc>
              <a:spcBef>
                <a:spcPct val="0"/>
              </a:spcBef>
            </a:pPr>
            <a:r>
              <a:rPr lang="en-US" sz="2400">
                <a:solidFill>
                  <a:srgbClr val="000000"/>
                </a:solidFill>
                <a:latin typeface="Droid Serif"/>
                <a:ea typeface="Droid Serif"/>
                <a:cs typeface="Droid Serif"/>
                <a:sym typeface="Droid Serif"/>
              </a:rPr>
              <a:t>At ProConsult Advocates &amp; Legal Consultants, clients receive dedicated legal support from experienced professionals who focus on delivering practical solutions. The firm assists individuals, families, and businesses by providing reliable legal guidance tailored to their specific requirements.</a:t>
            </a:r>
          </a:p>
        </p:txBody>
      </p:sp>
      <p:grpSp>
        <p:nvGrpSpPr>
          <p:cNvPr id="3" name="Group 3"/>
          <p:cNvGrpSpPr/>
          <p:nvPr/>
        </p:nvGrpSpPr>
        <p:grpSpPr>
          <a:xfrm>
            <a:off x="1358660" y="3250263"/>
            <a:ext cx="9428002" cy="1122700"/>
            <a:chOff x="0" y="0"/>
            <a:chExt cx="2483095" cy="295691"/>
          </a:xfrm>
        </p:grpSpPr>
        <p:sp>
          <p:nvSpPr>
            <p:cNvPr id="4" name="Freeform 4"/>
            <p:cNvSpPr/>
            <p:nvPr/>
          </p:nvSpPr>
          <p:spPr>
            <a:xfrm>
              <a:off x="0" y="0"/>
              <a:ext cx="2483095" cy="295691"/>
            </a:xfrm>
            <a:custGeom>
              <a:avLst/>
              <a:gdLst/>
              <a:ahLst/>
              <a:cxnLst/>
              <a:rect l="l" t="t" r="r" b="b"/>
              <a:pathLst>
                <a:path w="2483095" h="295691">
                  <a:moveTo>
                    <a:pt x="0" y="0"/>
                  </a:moveTo>
                  <a:lnTo>
                    <a:pt x="2483095" y="0"/>
                  </a:lnTo>
                  <a:lnTo>
                    <a:pt x="2483095" y="295691"/>
                  </a:lnTo>
                  <a:lnTo>
                    <a:pt x="0" y="295691"/>
                  </a:lnTo>
                  <a:close/>
                </a:path>
              </a:pathLst>
            </a:custGeom>
            <a:solidFill>
              <a:srgbClr val="AE9575"/>
            </a:solidFill>
          </p:spPr>
        </p:sp>
        <p:sp>
          <p:nvSpPr>
            <p:cNvPr id="5" name="TextBox 5"/>
            <p:cNvSpPr txBox="1"/>
            <p:nvPr/>
          </p:nvSpPr>
          <p:spPr>
            <a:xfrm>
              <a:off x="0" y="-57150"/>
              <a:ext cx="2483095" cy="352841"/>
            </a:xfrm>
            <a:prstGeom prst="rect">
              <a:avLst/>
            </a:prstGeom>
          </p:spPr>
          <p:txBody>
            <a:bodyPr lIns="50800" tIns="50800" rIns="50800" bIns="50800" rtlCol="0" anchor="ctr"/>
            <a:lstStyle/>
            <a:p>
              <a:pPr algn="ctr">
                <a:lnSpc>
                  <a:spcPts val="3499"/>
                </a:lnSpc>
              </a:pPr>
              <a:endParaRPr/>
            </a:p>
          </p:txBody>
        </p:sp>
      </p:grpSp>
      <p:sp>
        <p:nvSpPr>
          <p:cNvPr id="6" name="TextBox 6"/>
          <p:cNvSpPr txBox="1"/>
          <p:nvPr/>
        </p:nvSpPr>
        <p:spPr>
          <a:xfrm>
            <a:off x="1428944" y="3532834"/>
            <a:ext cx="9073716" cy="490882"/>
          </a:xfrm>
          <a:prstGeom prst="rect">
            <a:avLst/>
          </a:prstGeom>
        </p:spPr>
        <p:txBody>
          <a:bodyPr lIns="0" tIns="0" rIns="0" bIns="0" rtlCol="0" anchor="t">
            <a:spAutoFit/>
          </a:bodyPr>
          <a:lstStyle/>
          <a:p>
            <a:pPr algn="ctr">
              <a:lnSpc>
                <a:spcPts val="3919"/>
              </a:lnSpc>
            </a:pPr>
            <a:r>
              <a:rPr lang="en-US" sz="2799" b="1">
                <a:solidFill>
                  <a:srgbClr val="000000"/>
                </a:solidFill>
                <a:latin typeface="Droid Serif Bold"/>
                <a:ea typeface="Droid Serif Bold"/>
                <a:cs typeface="Droid Serif Bold"/>
                <a:sym typeface="Droid Serif Bold"/>
              </a:rPr>
              <a:t>Comprehensive Legal Services for Different Needs</a:t>
            </a:r>
          </a:p>
        </p:txBody>
      </p:sp>
      <p:sp>
        <p:nvSpPr>
          <p:cNvPr id="7" name="TextBox 7"/>
          <p:cNvSpPr txBox="1"/>
          <p:nvPr/>
        </p:nvSpPr>
        <p:spPr>
          <a:xfrm>
            <a:off x="1428944" y="4751858"/>
            <a:ext cx="15430112" cy="1672806"/>
          </a:xfrm>
          <a:prstGeom prst="rect">
            <a:avLst/>
          </a:prstGeom>
        </p:spPr>
        <p:txBody>
          <a:bodyPr lIns="0" tIns="0" rIns="0" bIns="0" rtlCol="0" anchor="t">
            <a:spAutoFit/>
          </a:bodyPr>
          <a:lstStyle/>
          <a:p>
            <a:pPr algn="just">
              <a:lnSpc>
                <a:spcPts val="3359"/>
              </a:lnSpc>
              <a:spcBef>
                <a:spcPct val="0"/>
              </a:spcBef>
            </a:pPr>
            <a:r>
              <a:rPr lang="en-US" sz="2400">
                <a:solidFill>
                  <a:srgbClr val="000000"/>
                </a:solidFill>
                <a:latin typeface="Droid Serif"/>
                <a:ea typeface="Droid Serif"/>
                <a:cs typeface="Droid Serif"/>
                <a:sym typeface="Droid Serif"/>
              </a:rPr>
              <a:t>Every legal situation is unique, and it requires a personalized approach. Professional Lawyers in Dubai offer assistance across various areas of law, including personal matters, corporate concerns, disputes, and legal consultations. Their role is not only to represent clients but also to provide clear advice that helps them make informed decisions.</a:t>
            </a:r>
          </a:p>
        </p:txBody>
      </p:sp>
      <p:sp>
        <p:nvSpPr>
          <p:cNvPr id="8" name="TextBox 8"/>
          <p:cNvSpPr txBox="1"/>
          <p:nvPr/>
        </p:nvSpPr>
        <p:spPr>
          <a:xfrm>
            <a:off x="1428944" y="6880039"/>
            <a:ext cx="15430112" cy="1253652"/>
          </a:xfrm>
          <a:prstGeom prst="rect">
            <a:avLst/>
          </a:prstGeom>
        </p:spPr>
        <p:txBody>
          <a:bodyPr lIns="0" tIns="0" rIns="0" bIns="0" rtlCol="0" anchor="t">
            <a:spAutoFit/>
          </a:bodyPr>
          <a:lstStyle/>
          <a:p>
            <a:pPr algn="just">
              <a:lnSpc>
                <a:spcPts val="3359"/>
              </a:lnSpc>
              <a:spcBef>
                <a:spcPct val="0"/>
              </a:spcBef>
            </a:pPr>
            <a:r>
              <a:rPr lang="en-US" sz="2400">
                <a:solidFill>
                  <a:srgbClr val="000000"/>
                </a:solidFill>
                <a:latin typeface="Droid Serif"/>
                <a:ea typeface="Droid Serif"/>
                <a:cs typeface="Droid Serif"/>
                <a:sym typeface="Droid Serif"/>
              </a:rPr>
              <a:t>From reviewing legal documents to handling negotiations and representing clients in legal proceedings, experienced lawyers ensure that every important detail is carefully considered. Their expertise helps reduce risks and provides clients with confidence throughout the legal process.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ECCC8"/>
        </a:solidFill>
        <a:effectLst/>
      </p:bgPr>
    </p:bg>
    <p:spTree>
      <p:nvGrpSpPr>
        <p:cNvPr id="1" name=""/>
        <p:cNvGrpSpPr/>
        <p:nvPr/>
      </p:nvGrpSpPr>
      <p:grpSpPr>
        <a:xfrm>
          <a:off x="0" y="0"/>
          <a:ext cx="0" cy="0"/>
          <a:chOff x="0" y="0"/>
          <a:chExt cx="0" cy="0"/>
        </a:xfrm>
      </p:grpSpPr>
      <p:grpSp>
        <p:nvGrpSpPr>
          <p:cNvPr id="2" name="Group 2"/>
          <p:cNvGrpSpPr/>
          <p:nvPr/>
        </p:nvGrpSpPr>
        <p:grpSpPr>
          <a:xfrm>
            <a:off x="28575" y="1865122"/>
            <a:ext cx="9144000" cy="1122700"/>
            <a:chOff x="0" y="0"/>
            <a:chExt cx="2408296" cy="295691"/>
          </a:xfrm>
        </p:grpSpPr>
        <p:sp>
          <p:nvSpPr>
            <p:cNvPr id="3" name="Freeform 3"/>
            <p:cNvSpPr/>
            <p:nvPr/>
          </p:nvSpPr>
          <p:spPr>
            <a:xfrm>
              <a:off x="0" y="0"/>
              <a:ext cx="2408296" cy="295691"/>
            </a:xfrm>
            <a:custGeom>
              <a:avLst/>
              <a:gdLst/>
              <a:ahLst/>
              <a:cxnLst/>
              <a:rect l="l" t="t" r="r" b="b"/>
              <a:pathLst>
                <a:path w="2408296" h="295691">
                  <a:moveTo>
                    <a:pt x="0" y="0"/>
                  </a:moveTo>
                  <a:lnTo>
                    <a:pt x="2408296" y="0"/>
                  </a:lnTo>
                  <a:lnTo>
                    <a:pt x="2408296" y="295691"/>
                  </a:lnTo>
                  <a:lnTo>
                    <a:pt x="0" y="295691"/>
                  </a:lnTo>
                  <a:close/>
                </a:path>
              </a:pathLst>
            </a:custGeom>
            <a:solidFill>
              <a:srgbClr val="AE9575"/>
            </a:solidFill>
          </p:spPr>
        </p:sp>
        <p:sp>
          <p:nvSpPr>
            <p:cNvPr id="4" name="TextBox 4"/>
            <p:cNvSpPr txBox="1"/>
            <p:nvPr/>
          </p:nvSpPr>
          <p:spPr>
            <a:xfrm>
              <a:off x="0" y="-57150"/>
              <a:ext cx="2408296" cy="352841"/>
            </a:xfrm>
            <a:prstGeom prst="rect">
              <a:avLst/>
            </a:prstGeom>
          </p:spPr>
          <p:txBody>
            <a:bodyPr lIns="50800" tIns="50800" rIns="50800" bIns="50800" rtlCol="0" anchor="ctr"/>
            <a:lstStyle/>
            <a:p>
              <a:pPr algn="ctr">
                <a:lnSpc>
                  <a:spcPts val="3499"/>
                </a:lnSpc>
              </a:pPr>
              <a:endParaRPr/>
            </a:p>
          </p:txBody>
        </p:sp>
      </p:grpSp>
      <p:grpSp>
        <p:nvGrpSpPr>
          <p:cNvPr id="5" name="Group 5"/>
          <p:cNvGrpSpPr/>
          <p:nvPr/>
        </p:nvGrpSpPr>
        <p:grpSpPr>
          <a:xfrm>
            <a:off x="9388076" y="2987822"/>
            <a:ext cx="8493929" cy="6460720"/>
            <a:chOff x="0" y="0"/>
            <a:chExt cx="915404" cy="696282"/>
          </a:xfrm>
        </p:grpSpPr>
        <p:sp>
          <p:nvSpPr>
            <p:cNvPr id="6" name="Freeform 6"/>
            <p:cNvSpPr/>
            <p:nvPr/>
          </p:nvSpPr>
          <p:spPr>
            <a:xfrm>
              <a:off x="0" y="0"/>
              <a:ext cx="915404" cy="696282"/>
            </a:xfrm>
            <a:custGeom>
              <a:avLst/>
              <a:gdLst/>
              <a:ahLst/>
              <a:cxnLst/>
              <a:rect l="l" t="t" r="r" b="b"/>
              <a:pathLst>
                <a:path w="915404" h="696282">
                  <a:moveTo>
                    <a:pt x="0" y="0"/>
                  </a:moveTo>
                  <a:lnTo>
                    <a:pt x="915404" y="0"/>
                  </a:lnTo>
                  <a:lnTo>
                    <a:pt x="915404" y="696282"/>
                  </a:lnTo>
                  <a:lnTo>
                    <a:pt x="0" y="696282"/>
                  </a:lnTo>
                  <a:close/>
                </a:path>
              </a:pathLst>
            </a:custGeom>
            <a:blipFill>
              <a:blip r:embed="rId2"/>
              <a:stretch>
                <a:fillRect l="-7047" r="-7047"/>
              </a:stretch>
            </a:blipFill>
          </p:spPr>
        </p:sp>
      </p:grpSp>
      <p:sp>
        <p:nvSpPr>
          <p:cNvPr id="7" name="Freeform 7"/>
          <p:cNvSpPr/>
          <p:nvPr/>
        </p:nvSpPr>
        <p:spPr>
          <a:xfrm rot="-10800000">
            <a:off x="6469416" y="1028700"/>
            <a:ext cx="2703159" cy="2703159"/>
          </a:xfrm>
          <a:custGeom>
            <a:avLst/>
            <a:gdLst/>
            <a:ahLst/>
            <a:cxnLst/>
            <a:rect l="l" t="t" r="r" b="b"/>
            <a:pathLst>
              <a:path w="2703159" h="2703159">
                <a:moveTo>
                  <a:pt x="0" y="0"/>
                </a:moveTo>
                <a:lnTo>
                  <a:pt x="2703159" y="0"/>
                </a:lnTo>
                <a:lnTo>
                  <a:pt x="2703159" y="2703159"/>
                </a:lnTo>
                <a:lnTo>
                  <a:pt x="0" y="2703159"/>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8" name="TextBox 8"/>
          <p:cNvSpPr txBox="1"/>
          <p:nvPr/>
        </p:nvSpPr>
        <p:spPr>
          <a:xfrm>
            <a:off x="429140" y="3287913"/>
            <a:ext cx="8396561" cy="2511115"/>
          </a:xfrm>
          <a:prstGeom prst="rect">
            <a:avLst/>
          </a:prstGeom>
        </p:spPr>
        <p:txBody>
          <a:bodyPr lIns="0" tIns="0" rIns="0" bIns="0" rtlCol="0" anchor="t">
            <a:spAutoFit/>
          </a:bodyPr>
          <a:lstStyle/>
          <a:p>
            <a:pPr algn="just">
              <a:lnSpc>
                <a:spcPts val="3359"/>
              </a:lnSpc>
              <a:spcBef>
                <a:spcPct val="0"/>
              </a:spcBef>
            </a:pPr>
            <a:r>
              <a:rPr lang="en-US" sz="2400">
                <a:solidFill>
                  <a:srgbClr val="000000"/>
                </a:solidFill>
                <a:latin typeface="Droid Serif"/>
                <a:ea typeface="Droid Serif"/>
                <a:cs typeface="Droid Serif"/>
                <a:sym typeface="Droid Serif"/>
              </a:rPr>
              <a:t>Ma</a:t>
            </a:r>
            <a:r>
              <a:rPr lang="en-US" sz="2400" u="none">
                <a:solidFill>
                  <a:srgbClr val="000000"/>
                </a:solidFill>
                <a:latin typeface="Droid Serif"/>
                <a:ea typeface="Droid Serif"/>
                <a:cs typeface="Droid Serif"/>
                <a:sym typeface="Droid Serif"/>
              </a:rPr>
              <a:t>ny </a:t>
            </a:r>
            <a:r>
              <a:rPr lang="en-US" sz="2400">
                <a:solidFill>
                  <a:srgbClr val="000000"/>
                </a:solidFill>
                <a:latin typeface="Droid Serif"/>
                <a:ea typeface="Droid Serif"/>
                <a:cs typeface="Droid Serif"/>
                <a:sym typeface="Droid Serif"/>
              </a:rPr>
              <a:t>leg</a:t>
            </a:r>
            <a:r>
              <a:rPr lang="en-US" sz="2400" u="none">
                <a:solidFill>
                  <a:srgbClr val="000000"/>
                </a:solidFill>
                <a:latin typeface="Droid Serif"/>
                <a:ea typeface="Droid Serif"/>
                <a:cs typeface="Droid Serif"/>
                <a:sym typeface="Droid Serif"/>
              </a:rPr>
              <a:t>a</a:t>
            </a:r>
            <a:r>
              <a:rPr lang="en-US" sz="2400">
                <a:solidFill>
                  <a:srgbClr val="000000"/>
                </a:solidFill>
                <a:latin typeface="Droid Serif"/>
                <a:ea typeface="Droid Serif"/>
                <a:cs typeface="Droid Serif"/>
                <a:sym typeface="Droid Serif"/>
              </a:rPr>
              <a:t>l challenges can become more complicated without proper knowledge of the law. Working with qualified lawyers allows clients to understand their responsibilities, rights, and available solutions. A trusted legal advisor evaluates each situation carefully and develops strategies based on the client’s goals.</a:t>
            </a:r>
          </a:p>
        </p:txBody>
      </p:sp>
      <p:sp>
        <p:nvSpPr>
          <p:cNvPr id="9" name="TextBox 9"/>
          <p:cNvSpPr txBox="1"/>
          <p:nvPr/>
        </p:nvSpPr>
        <p:spPr>
          <a:xfrm>
            <a:off x="0" y="2119503"/>
            <a:ext cx="7820995" cy="448283"/>
          </a:xfrm>
          <a:prstGeom prst="rect">
            <a:avLst/>
          </a:prstGeom>
        </p:spPr>
        <p:txBody>
          <a:bodyPr lIns="0" tIns="0" rIns="0" bIns="0" rtlCol="0" anchor="t">
            <a:spAutoFit/>
          </a:bodyPr>
          <a:lstStyle/>
          <a:p>
            <a:pPr algn="ctr">
              <a:lnSpc>
                <a:spcPts val="3639"/>
              </a:lnSpc>
            </a:pPr>
            <a:r>
              <a:rPr lang="en-US" sz="2599" b="1">
                <a:solidFill>
                  <a:srgbClr val="000000"/>
                </a:solidFill>
                <a:latin typeface="Droid Serif Bold"/>
                <a:ea typeface="Droid Serif Bold"/>
                <a:cs typeface="Droid Serif Bold"/>
                <a:sym typeface="Droid Serif Bold"/>
              </a:rPr>
              <a:t>Why Professional Legal Guidance Matters</a:t>
            </a:r>
          </a:p>
        </p:txBody>
      </p:sp>
      <p:sp>
        <p:nvSpPr>
          <p:cNvPr id="10" name="TextBox 10"/>
          <p:cNvSpPr txBox="1"/>
          <p:nvPr/>
        </p:nvSpPr>
        <p:spPr>
          <a:xfrm>
            <a:off x="429140" y="6161032"/>
            <a:ext cx="8396561" cy="2511115"/>
          </a:xfrm>
          <a:prstGeom prst="rect">
            <a:avLst/>
          </a:prstGeom>
        </p:spPr>
        <p:txBody>
          <a:bodyPr lIns="0" tIns="0" rIns="0" bIns="0" rtlCol="0" anchor="t">
            <a:spAutoFit/>
          </a:bodyPr>
          <a:lstStyle/>
          <a:p>
            <a:pPr algn="just">
              <a:lnSpc>
                <a:spcPts val="3359"/>
              </a:lnSpc>
              <a:spcBef>
                <a:spcPct val="0"/>
              </a:spcBef>
            </a:pPr>
            <a:r>
              <a:rPr lang="en-US" sz="2400">
                <a:solidFill>
                  <a:srgbClr val="000000"/>
                </a:solidFill>
                <a:latin typeface="Droid Serif"/>
                <a:ea typeface="Droid Serif"/>
                <a:cs typeface="Droid Serif"/>
                <a:sym typeface="Droid Serif"/>
              </a:rPr>
              <a:t>ProConsult Advocates &amp;</a:t>
            </a:r>
            <a:r>
              <a:rPr lang="en-US" sz="2400" u="none">
                <a:solidFill>
                  <a:srgbClr val="000000"/>
                </a:solidFill>
                <a:latin typeface="Droid Serif"/>
                <a:ea typeface="Droid Serif"/>
                <a:cs typeface="Droid Serif"/>
                <a:sym typeface="Droid Serif"/>
              </a:rPr>
              <a:t> L</a:t>
            </a:r>
            <a:r>
              <a:rPr lang="en-US" sz="2400">
                <a:solidFill>
                  <a:srgbClr val="000000"/>
                </a:solidFill>
                <a:latin typeface="Droid Serif"/>
                <a:ea typeface="Droid Serif"/>
                <a:cs typeface="Droid Serif"/>
                <a:sym typeface="Droid Serif"/>
              </a:rPr>
              <a:t>eg</a:t>
            </a:r>
            <a:r>
              <a:rPr lang="en-US" sz="2400" u="none">
                <a:solidFill>
                  <a:srgbClr val="000000"/>
                </a:solidFill>
                <a:latin typeface="Droid Serif"/>
                <a:ea typeface="Droid Serif"/>
                <a:cs typeface="Droid Serif"/>
                <a:sym typeface="Droid Serif"/>
              </a:rPr>
              <a:t>a</a:t>
            </a:r>
            <a:r>
              <a:rPr lang="en-US" sz="2400">
                <a:solidFill>
                  <a:srgbClr val="000000"/>
                </a:solidFill>
                <a:latin typeface="Droid Serif"/>
                <a:ea typeface="Droid Serif"/>
                <a:cs typeface="Droid Serif"/>
                <a:sym typeface="Droid Serif"/>
              </a:rPr>
              <a:t>l Consultants focuses on maintaining high standards of legal service by combining experience, dedication, and a client-focused approach. Their team works closely with clients to understand their concerns and provide solutions designed to meet their legal objectives.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ECCC8"/>
        </a:solidFill>
        <a:effectLst/>
      </p:bgPr>
    </p:bg>
    <p:spTree>
      <p:nvGrpSpPr>
        <p:cNvPr id="1" name=""/>
        <p:cNvGrpSpPr/>
        <p:nvPr/>
      </p:nvGrpSpPr>
      <p:grpSpPr>
        <a:xfrm>
          <a:off x="0" y="0"/>
          <a:ext cx="0" cy="0"/>
          <a:chOff x="0" y="0"/>
          <a:chExt cx="0" cy="0"/>
        </a:xfrm>
      </p:grpSpPr>
      <p:grpSp>
        <p:nvGrpSpPr>
          <p:cNvPr id="2" name="Group 2"/>
          <p:cNvGrpSpPr/>
          <p:nvPr/>
        </p:nvGrpSpPr>
        <p:grpSpPr>
          <a:xfrm>
            <a:off x="9493008" y="1028700"/>
            <a:ext cx="7881870" cy="7910484"/>
            <a:chOff x="0" y="0"/>
            <a:chExt cx="915404" cy="918728"/>
          </a:xfrm>
        </p:grpSpPr>
        <p:sp>
          <p:nvSpPr>
            <p:cNvPr id="3" name="Freeform 3"/>
            <p:cNvSpPr/>
            <p:nvPr/>
          </p:nvSpPr>
          <p:spPr>
            <a:xfrm>
              <a:off x="0" y="0"/>
              <a:ext cx="915404" cy="918728"/>
            </a:xfrm>
            <a:custGeom>
              <a:avLst/>
              <a:gdLst/>
              <a:ahLst/>
              <a:cxnLst/>
              <a:rect l="l" t="t" r="r" b="b"/>
              <a:pathLst>
                <a:path w="915404" h="918728">
                  <a:moveTo>
                    <a:pt x="0" y="0"/>
                  </a:moveTo>
                  <a:lnTo>
                    <a:pt x="915404" y="0"/>
                  </a:lnTo>
                  <a:lnTo>
                    <a:pt x="915404" y="918728"/>
                  </a:lnTo>
                  <a:lnTo>
                    <a:pt x="0" y="918728"/>
                  </a:lnTo>
                  <a:close/>
                </a:path>
              </a:pathLst>
            </a:custGeom>
            <a:blipFill>
              <a:blip r:embed="rId2"/>
              <a:stretch>
                <a:fillRect l="-25203" r="-25203"/>
              </a:stretch>
            </a:blipFill>
          </p:spPr>
        </p:sp>
      </p:grpSp>
      <p:sp>
        <p:nvSpPr>
          <p:cNvPr id="4" name="TextBox 4"/>
          <p:cNvSpPr txBox="1"/>
          <p:nvPr/>
        </p:nvSpPr>
        <p:spPr>
          <a:xfrm>
            <a:off x="659471" y="2841277"/>
            <a:ext cx="8579886" cy="2511115"/>
          </a:xfrm>
          <a:prstGeom prst="rect">
            <a:avLst/>
          </a:prstGeom>
        </p:spPr>
        <p:txBody>
          <a:bodyPr lIns="0" tIns="0" rIns="0" bIns="0" rtlCol="0" anchor="t">
            <a:spAutoFit/>
          </a:bodyPr>
          <a:lstStyle/>
          <a:p>
            <a:pPr algn="just">
              <a:lnSpc>
                <a:spcPts val="3359"/>
              </a:lnSpc>
              <a:spcBef>
                <a:spcPct val="0"/>
              </a:spcBef>
            </a:pPr>
            <a:r>
              <a:rPr lang="en-US" sz="2400">
                <a:solidFill>
                  <a:srgbClr val="000000"/>
                </a:solidFill>
                <a:latin typeface="Droid Serif"/>
                <a:ea typeface="Droid Serif"/>
                <a:cs typeface="Droid Serif"/>
                <a:sym typeface="Droid Serif"/>
              </a:rPr>
              <a:t>Dubai is a global business and lifestyle destination where individuals and companies may require professional legal assistance at different stages. Businesses often need legal guidance for agreements, compliance, and corporate matters, while individuals may require support for personal legal issues.</a:t>
            </a:r>
          </a:p>
        </p:txBody>
      </p:sp>
      <p:sp>
        <p:nvSpPr>
          <p:cNvPr id="5" name="TextBox 5"/>
          <p:cNvSpPr txBox="1"/>
          <p:nvPr/>
        </p:nvSpPr>
        <p:spPr>
          <a:xfrm>
            <a:off x="659471" y="5873465"/>
            <a:ext cx="8044801" cy="2511115"/>
          </a:xfrm>
          <a:prstGeom prst="rect">
            <a:avLst/>
          </a:prstGeom>
        </p:spPr>
        <p:txBody>
          <a:bodyPr lIns="0" tIns="0" rIns="0" bIns="0" rtlCol="0" anchor="t">
            <a:spAutoFit/>
          </a:bodyPr>
          <a:lstStyle/>
          <a:p>
            <a:pPr algn="just">
              <a:lnSpc>
                <a:spcPts val="3359"/>
              </a:lnSpc>
              <a:spcBef>
                <a:spcPct val="0"/>
              </a:spcBef>
            </a:pPr>
            <a:r>
              <a:rPr lang="en-US" sz="2400">
                <a:solidFill>
                  <a:srgbClr val="000000"/>
                </a:solidFill>
                <a:latin typeface="Droid Serif"/>
                <a:ea typeface="Droid Serif"/>
                <a:cs typeface="Droid Serif"/>
                <a:sym typeface="Droid Serif"/>
              </a:rPr>
              <a:t>Experienced </a:t>
            </a:r>
            <a:r>
              <a:rPr lang="en-US" sz="2400" b="1">
                <a:solidFill>
                  <a:srgbClr val="000000"/>
                </a:solidFill>
                <a:latin typeface="Droid Serif Bold"/>
                <a:ea typeface="Droid Serif Bold"/>
                <a:cs typeface="Droid Serif Bold"/>
                <a:sym typeface="Droid Serif Bold"/>
                <a:hlinkClick r:id="rId3" tooltip="https://dubai-divorce-lawyer.com"/>
              </a:rPr>
              <a:t>Lawyers in </a:t>
            </a:r>
            <a:r>
              <a:rPr lang="en-US" sz="2400" b="1">
                <a:solidFill>
                  <a:srgbClr val="000000"/>
                </a:solidFill>
                <a:latin typeface="Droid Serif Bold"/>
                <a:ea typeface="Droid Serif Bold"/>
                <a:cs typeface="Droid Serif Bold"/>
                <a:sym typeface="Droid Serif Bold"/>
                <a:hlinkClick r:id="rId3" tooltip="https://dubai-divorce-lawyer.com"/>
              </a:rPr>
              <a:t>Dubai</a:t>
            </a:r>
            <a:r>
              <a:rPr lang="en-US" sz="2400">
                <a:solidFill>
                  <a:srgbClr val="000000"/>
                </a:solidFill>
                <a:latin typeface="Droid Serif"/>
                <a:ea typeface="Droid Serif"/>
                <a:cs typeface="Droid Serif"/>
                <a:sym typeface="Droid Serif"/>
              </a:rPr>
              <a:t> help clients navigate these situations with confidence by offering dependable advice and professional representation. Having a knowledgeable legal team ensures that decisions are made with a clear understanding of legal requirements and potential outcomes.</a:t>
            </a:r>
          </a:p>
        </p:txBody>
      </p:sp>
      <p:grpSp>
        <p:nvGrpSpPr>
          <p:cNvPr id="6" name="Group 6"/>
          <p:cNvGrpSpPr/>
          <p:nvPr/>
        </p:nvGrpSpPr>
        <p:grpSpPr>
          <a:xfrm>
            <a:off x="165190" y="1363462"/>
            <a:ext cx="9144000" cy="1122700"/>
            <a:chOff x="0" y="0"/>
            <a:chExt cx="2408296" cy="295691"/>
          </a:xfrm>
        </p:grpSpPr>
        <p:sp>
          <p:nvSpPr>
            <p:cNvPr id="7" name="Freeform 7"/>
            <p:cNvSpPr/>
            <p:nvPr/>
          </p:nvSpPr>
          <p:spPr>
            <a:xfrm>
              <a:off x="0" y="0"/>
              <a:ext cx="2408296" cy="295691"/>
            </a:xfrm>
            <a:custGeom>
              <a:avLst/>
              <a:gdLst/>
              <a:ahLst/>
              <a:cxnLst/>
              <a:rect l="l" t="t" r="r" b="b"/>
              <a:pathLst>
                <a:path w="2408296" h="295691">
                  <a:moveTo>
                    <a:pt x="0" y="0"/>
                  </a:moveTo>
                  <a:lnTo>
                    <a:pt x="2408296" y="0"/>
                  </a:lnTo>
                  <a:lnTo>
                    <a:pt x="2408296" y="295691"/>
                  </a:lnTo>
                  <a:lnTo>
                    <a:pt x="0" y="295691"/>
                  </a:lnTo>
                  <a:close/>
                </a:path>
              </a:pathLst>
            </a:custGeom>
            <a:solidFill>
              <a:srgbClr val="AE9575"/>
            </a:solidFill>
          </p:spPr>
        </p:sp>
        <p:sp>
          <p:nvSpPr>
            <p:cNvPr id="8" name="TextBox 8"/>
            <p:cNvSpPr txBox="1"/>
            <p:nvPr/>
          </p:nvSpPr>
          <p:spPr>
            <a:xfrm>
              <a:off x="0" y="-57150"/>
              <a:ext cx="2408296" cy="352841"/>
            </a:xfrm>
            <a:prstGeom prst="rect">
              <a:avLst/>
            </a:prstGeom>
          </p:spPr>
          <p:txBody>
            <a:bodyPr lIns="50800" tIns="50800" rIns="50800" bIns="50800" rtlCol="0" anchor="ctr"/>
            <a:lstStyle/>
            <a:p>
              <a:pPr algn="ctr">
                <a:lnSpc>
                  <a:spcPts val="3499"/>
                </a:lnSpc>
              </a:pPr>
              <a:endParaRPr/>
            </a:p>
          </p:txBody>
        </p:sp>
      </p:grpSp>
      <p:sp>
        <p:nvSpPr>
          <p:cNvPr id="9" name="TextBox 9"/>
          <p:cNvSpPr txBox="1"/>
          <p:nvPr/>
        </p:nvSpPr>
        <p:spPr>
          <a:xfrm>
            <a:off x="659471" y="1634221"/>
            <a:ext cx="8044801" cy="448283"/>
          </a:xfrm>
          <a:prstGeom prst="rect">
            <a:avLst/>
          </a:prstGeom>
        </p:spPr>
        <p:txBody>
          <a:bodyPr lIns="0" tIns="0" rIns="0" bIns="0" rtlCol="0" anchor="t">
            <a:spAutoFit/>
          </a:bodyPr>
          <a:lstStyle/>
          <a:p>
            <a:pPr algn="ctr">
              <a:lnSpc>
                <a:spcPts val="3639"/>
              </a:lnSpc>
            </a:pPr>
            <a:r>
              <a:rPr lang="en-US" sz="2599" b="1">
                <a:solidFill>
                  <a:srgbClr val="000000"/>
                </a:solidFill>
                <a:latin typeface="Droid Serif Bold"/>
                <a:ea typeface="Droid Serif Bold"/>
                <a:cs typeface="Droid Serif Bold"/>
                <a:sym typeface="Droid Serif Bold"/>
              </a:rPr>
              <a:t>Supporting Individuals and Businesses in Dubai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ECCC8"/>
        </a:solidFill>
        <a:effectLst/>
      </p:bgPr>
    </p:bg>
    <p:spTree>
      <p:nvGrpSpPr>
        <p:cNvPr id="1" name=""/>
        <p:cNvGrpSpPr/>
        <p:nvPr/>
      </p:nvGrpSpPr>
      <p:grpSpPr>
        <a:xfrm>
          <a:off x="0" y="0"/>
          <a:ext cx="0" cy="0"/>
          <a:chOff x="0" y="0"/>
          <a:chExt cx="0" cy="0"/>
        </a:xfrm>
      </p:grpSpPr>
      <p:sp>
        <p:nvSpPr>
          <p:cNvPr id="2" name="Freeform 2"/>
          <p:cNvSpPr/>
          <p:nvPr/>
        </p:nvSpPr>
        <p:spPr>
          <a:xfrm>
            <a:off x="9973177" y="1837432"/>
            <a:ext cx="7420868" cy="7420868"/>
          </a:xfrm>
          <a:custGeom>
            <a:avLst/>
            <a:gdLst/>
            <a:ahLst/>
            <a:cxnLst/>
            <a:rect l="l" t="t" r="r" b="b"/>
            <a:pathLst>
              <a:path w="7420868" h="7420868">
                <a:moveTo>
                  <a:pt x="0" y="0"/>
                </a:moveTo>
                <a:lnTo>
                  <a:pt x="7420868" y="0"/>
                </a:lnTo>
                <a:lnTo>
                  <a:pt x="7420868" y="7420868"/>
                </a:lnTo>
                <a:lnTo>
                  <a:pt x="0" y="7420868"/>
                </a:lnTo>
                <a:lnTo>
                  <a:pt x="0" y="0"/>
                </a:lnTo>
                <a:close/>
              </a:path>
            </a:pathLst>
          </a:custGeom>
          <a:blipFill>
            <a:blip r:embed="rId2"/>
            <a:stretch>
              <a:fillRect/>
            </a:stretch>
          </a:blipFill>
        </p:spPr>
      </p:sp>
      <p:sp>
        <p:nvSpPr>
          <p:cNvPr id="3" name="TextBox 3"/>
          <p:cNvSpPr txBox="1"/>
          <p:nvPr/>
        </p:nvSpPr>
        <p:spPr>
          <a:xfrm>
            <a:off x="809825" y="2790066"/>
            <a:ext cx="8665810" cy="2091960"/>
          </a:xfrm>
          <a:prstGeom prst="rect">
            <a:avLst/>
          </a:prstGeom>
        </p:spPr>
        <p:txBody>
          <a:bodyPr lIns="0" tIns="0" rIns="0" bIns="0" rtlCol="0" anchor="t">
            <a:spAutoFit/>
          </a:bodyPr>
          <a:lstStyle/>
          <a:p>
            <a:pPr algn="just">
              <a:lnSpc>
                <a:spcPts val="3359"/>
              </a:lnSpc>
            </a:pPr>
            <a:r>
              <a:rPr lang="en-US" sz="2400">
                <a:solidFill>
                  <a:srgbClr val="000000"/>
                </a:solidFill>
                <a:latin typeface="Droid Serif"/>
                <a:ea typeface="Droid Serif"/>
                <a:cs typeface="Droid Serif"/>
                <a:sym typeface="Droid Serif"/>
              </a:rPr>
              <a:t>When facing legal challenges, choosing a reliable law firm can provide peace of mind and effective solutions. ProConsult Advocates &amp; Legal Consultants are committed to delivering professional legal services with attention to detail and a strong focus on client satisfaction.</a:t>
            </a:r>
          </a:p>
        </p:txBody>
      </p:sp>
      <p:sp>
        <p:nvSpPr>
          <p:cNvPr id="4" name="TextBox 4"/>
          <p:cNvSpPr txBox="1"/>
          <p:nvPr/>
        </p:nvSpPr>
        <p:spPr>
          <a:xfrm>
            <a:off x="809825" y="5490716"/>
            <a:ext cx="8665810" cy="2091960"/>
          </a:xfrm>
          <a:prstGeom prst="rect">
            <a:avLst/>
          </a:prstGeom>
        </p:spPr>
        <p:txBody>
          <a:bodyPr lIns="0" tIns="0" rIns="0" bIns="0" rtlCol="0" anchor="t">
            <a:spAutoFit/>
          </a:bodyPr>
          <a:lstStyle/>
          <a:p>
            <a:pPr algn="just">
              <a:lnSpc>
                <a:spcPts val="3359"/>
              </a:lnSpc>
            </a:pPr>
            <a:r>
              <a:rPr lang="en-US" sz="2400">
                <a:solidFill>
                  <a:srgbClr val="000000"/>
                </a:solidFill>
                <a:latin typeface="Droid Serif"/>
                <a:ea typeface="Droid Serif"/>
                <a:cs typeface="Droid Serif"/>
                <a:sym typeface="Droid Serif"/>
              </a:rPr>
              <a:t>Their experienced team provides trusted assistance for various legal needs while ensuring every case receives personalized attention. Whether you need consultation, representation, or legal advice, working with skilled lawyers can help you move forward with confidence.</a:t>
            </a:r>
          </a:p>
        </p:txBody>
      </p:sp>
      <p:grpSp>
        <p:nvGrpSpPr>
          <p:cNvPr id="5" name="Group 5"/>
          <p:cNvGrpSpPr/>
          <p:nvPr/>
        </p:nvGrpSpPr>
        <p:grpSpPr>
          <a:xfrm>
            <a:off x="371795" y="1458129"/>
            <a:ext cx="9144000" cy="1122700"/>
            <a:chOff x="0" y="0"/>
            <a:chExt cx="2408296" cy="295691"/>
          </a:xfrm>
        </p:grpSpPr>
        <p:sp>
          <p:nvSpPr>
            <p:cNvPr id="6" name="Freeform 6"/>
            <p:cNvSpPr/>
            <p:nvPr/>
          </p:nvSpPr>
          <p:spPr>
            <a:xfrm>
              <a:off x="0" y="0"/>
              <a:ext cx="2408296" cy="295691"/>
            </a:xfrm>
            <a:custGeom>
              <a:avLst/>
              <a:gdLst/>
              <a:ahLst/>
              <a:cxnLst/>
              <a:rect l="l" t="t" r="r" b="b"/>
              <a:pathLst>
                <a:path w="2408296" h="295691">
                  <a:moveTo>
                    <a:pt x="0" y="0"/>
                  </a:moveTo>
                  <a:lnTo>
                    <a:pt x="2408296" y="0"/>
                  </a:lnTo>
                  <a:lnTo>
                    <a:pt x="2408296" y="295691"/>
                  </a:lnTo>
                  <a:lnTo>
                    <a:pt x="0" y="295691"/>
                  </a:lnTo>
                  <a:close/>
                </a:path>
              </a:pathLst>
            </a:custGeom>
            <a:solidFill>
              <a:srgbClr val="AE9575"/>
            </a:solidFill>
          </p:spPr>
        </p:sp>
        <p:sp>
          <p:nvSpPr>
            <p:cNvPr id="7" name="TextBox 7"/>
            <p:cNvSpPr txBox="1"/>
            <p:nvPr/>
          </p:nvSpPr>
          <p:spPr>
            <a:xfrm>
              <a:off x="0" y="-57150"/>
              <a:ext cx="2408296" cy="352841"/>
            </a:xfrm>
            <a:prstGeom prst="rect">
              <a:avLst/>
            </a:prstGeom>
          </p:spPr>
          <p:txBody>
            <a:bodyPr lIns="50800" tIns="50800" rIns="50800" bIns="50800" rtlCol="0" anchor="ctr"/>
            <a:lstStyle/>
            <a:p>
              <a:pPr algn="ctr">
                <a:lnSpc>
                  <a:spcPts val="3499"/>
                </a:lnSpc>
              </a:pPr>
              <a:endParaRPr/>
            </a:p>
          </p:txBody>
        </p:sp>
      </p:grpSp>
      <p:sp>
        <p:nvSpPr>
          <p:cNvPr id="8" name="TextBox 8"/>
          <p:cNvSpPr txBox="1"/>
          <p:nvPr/>
        </p:nvSpPr>
        <p:spPr>
          <a:xfrm>
            <a:off x="791901" y="1732183"/>
            <a:ext cx="8580699" cy="461665"/>
          </a:xfrm>
          <a:prstGeom prst="rect">
            <a:avLst/>
          </a:prstGeom>
        </p:spPr>
        <p:txBody>
          <a:bodyPr wrap="square" lIns="0" tIns="0" rIns="0" bIns="0" rtlCol="0" anchor="t">
            <a:spAutoFit/>
          </a:bodyPr>
          <a:lstStyle/>
          <a:p>
            <a:pPr algn="ctr">
              <a:lnSpc>
                <a:spcPts val="3639"/>
              </a:lnSpc>
            </a:pPr>
            <a:r>
              <a:rPr lang="en-US" sz="2599" b="1" dirty="0">
                <a:solidFill>
                  <a:srgbClr val="000000"/>
                </a:solidFill>
                <a:latin typeface="Droid Serif Bold"/>
                <a:ea typeface="Droid Serif Bold"/>
                <a:cs typeface="Droid Serif Bold"/>
                <a:sym typeface="Droid Serif Bold"/>
              </a:rPr>
              <a:t>Choose </a:t>
            </a:r>
            <a:r>
              <a:rPr lang="en-US" sz="2599" b="1" dirty="0" err="1">
                <a:solidFill>
                  <a:srgbClr val="000000"/>
                </a:solidFill>
                <a:latin typeface="Droid Serif Bold"/>
                <a:ea typeface="Droid Serif Bold"/>
                <a:cs typeface="Droid Serif Bold"/>
                <a:sym typeface="Droid Serif Bold"/>
              </a:rPr>
              <a:t>ProConsult</a:t>
            </a:r>
            <a:r>
              <a:rPr lang="en-US" sz="2599" b="1" dirty="0">
                <a:solidFill>
                  <a:srgbClr val="000000"/>
                </a:solidFill>
                <a:latin typeface="Droid Serif Bold"/>
                <a:ea typeface="Droid Serif Bold"/>
                <a:cs typeface="Droid Serif Bold"/>
                <a:sym typeface="Droid Serif Bold"/>
              </a:rPr>
              <a:t> Advocates &amp; Legal Consultants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6" b="-26"/>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558</Words>
  <Application>Microsoft Office PowerPoint</Application>
  <PresentationFormat>Custom</PresentationFormat>
  <Paragraphs>15</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Droid Serif</vt:lpstr>
      <vt:lpstr>Droid Serif Bold</vt:lpstr>
      <vt:lpstr>Office Theme</vt:lpstr>
      <vt:lpstr>Slide 1</vt:lpstr>
      <vt:lpstr>Slide 2</vt:lpstr>
      <vt:lpstr>Slide 3</vt:lpstr>
      <vt:lpstr>Slide 4</vt:lpstr>
      <vt:lpstr>Slide 5</vt:lpstr>
      <vt:lpstr>Slide 6</vt:lpstr>
      <vt:lpstr>Slide 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Finding Trusted Lawyers in Dubai for Professional Legal Support</dc:title>
  <cp:lastModifiedBy>admin</cp:lastModifiedBy>
  <cp:revision>2</cp:revision>
  <dcterms:created xsi:type="dcterms:W3CDTF">2006-08-16T00:00:00Z</dcterms:created>
  <dcterms:modified xsi:type="dcterms:W3CDTF">2026-09-09T09:54:21Z</dcterms:modified>
  <dc:identifier>DAG36vq5G4M</dc:identifier>
</cp:coreProperties>
</file>